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8" r:id="rId3"/>
    <p:sldId id="257" r:id="rId4"/>
    <p:sldId id="259" r:id="rId5"/>
    <p:sldId id="260" r:id="rId6"/>
    <p:sldId id="276" r:id="rId7"/>
    <p:sldId id="261" r:id="rId8"/>
    <p:sldId id="273" r:id="rId9"/>
    <p:sldId id="270" r:id="rId10"/>
    <p:sldId id="262" r:id="rId11"/>
    <p:sldId id="271" r:id="rId12"/>
    <p:sldId id="263" r:id="rId13"/>
    <p:sldId id="264" r:id="rId14"/>
    <p:sldId id="266" r:id="rId15"/>
    <p:sldId id="265" r:id="rId16"/>
    <p:sldId id="272" r:id="rId17"/>
    <p:sldId id="268" r:id="rId18"/>
    <p:sldId id="269" r:id="rId19"/>
    <p:sldId id="267" r:id="rId20"/>
    <p:sldId id="278" r:id="rId21"/>
    <p:sldId id="275" r:id="rId22"/>
    <p:sldId id="277" r:id="rId23"/>
    <p:sldId id="279" r:id="rId24"/>
    <p:sldId id="281" r:id="rId25"/>
    <p:sldId id="282" r:id="rId26"/>
    <p:sldId id="284" r:id="rId27"/>
    <p:sldId id="285" r:id="rId28"/>
    <p:sldId id="283" r:id="rId29"/>
    <p:sldId id="280" r:id="rId30"/>
    <p:sldId id="2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3/31/2022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6627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3/31/2022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1160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3/31/2022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62214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3/31/2022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3637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3/31/2022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8762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3/31/2022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2714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3/31/2022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70926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3/31/2022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44254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3/31/2022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72284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3/31/2022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15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3/31/2022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81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3/31/2022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51814416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D2306AB6-9D65-4F8E-9FD7-C3F3A3DE3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a:extLst>
              <a:ext uri="{FF2B5EF4-FFF2-40B4-BE49-F238E27FC236}">
                <a16:creationId xmlns:a16="http://schemas.microsoft.com/office/drawing/2014/main" id="{C9C33433-7023-6FAD-D6CB-874BFEF7CC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15" y="10"/>
            <a:ext cx="12172190" cy="6857990"/>
          </a:xfrm>
          <a:prstGeom prst="rect">
            <a:avLst/>
          </a:prstGeom>
          <a:solidFill>
            <a:srgbClr val="7030A0"/>
          </a:solidFill>
          <a:ln>
            <a:solidFill>
              <a:schemeClr val="accent3">
                <a:lumMod val="75000"/>
              </a:schemeClr>
            </a:solidFill>
          </a:ln>
        </p:spPr>
      </p:pic>
      <p:sp>
        <p:nvSpPr>
          <p:cNvPr id="16" name="Freeform: Shape 10">
            <a:extLst>
              <a:ext uri="{FF2B5EF4-FFF2-40B4-BE49-F238E27FC236}">
                <a16:creationId xmlns:a16="http://schemas.microsoft.com/office/drawing/2014/main" id="{284C940E-7A1D-418E-A9E8-C9852CA8E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1255" y="2996261"/>
            <a:ext cx="6310745" cy="3861739"/>
          </a:xfrm>
          <a:custGeom>
            <a:avLst/>
            <a:gdLst>
              <a:gd name="connsiteX0" fmla="*/ 5172027 w 6310745"/>
              <a:gd name="connsiteY0" fmla="*/ 351902 h 3861739"/>
              <a:gd name="connsiteX1" fmla="*/ 5173047 w 6310745"/>
              <a:gd name="connsiteY1" fmla="*/ 352987 h 3861739"/>
              <a:gd name="connsiteX2" fmla="*/ 5177471 w 6310745"/>
              <a:gd name="connsiteY2" fmla="*/ 352581 h 3861739"/>
              <a:gd name="connsiteX3" fmla="*/ 2969865 w 6310745"/>
              <a:gd name="connsiteY3" fmla="*/ 91462 h 3861739"/>
              <a:gd name="connsiteX4" fmla="*/ 2918830 w 6310745"/>
              <a:gd name="connsiteY4" fmla="*/ 95401 h 3861739"/>
              <a:gd name="connsiteX5" fmla="*/ 1957331 w 6310745"/>
              <a:gd name="connsiteY5" fmla="*/ 323658 h 3861739"/>
              <a:gd name="connsiteX6" fmla="*/ 413011 w 6310745"/>
              <a:gd name="connsiteY6" fmla="*/ 1429370 h 3861739"/>
              <a:gd name="connsiteX7" fmla="*/ 88087 w 6310745"/>
              <a:gd name="connsiteY7" fmla="*/ 2204577 h 3861739"/>
              <a:gd name="connsiteX8" fmla="*/ 109862 w 6310745"/>
              <a:gd name="connsiteY8" fmla="*/ 2159496 h 3861739"/>
              <a:gd name="connsiteX9" fmla="*/ 566286 w 6310745"/>
              <a:gd name="connsiteY9" fmla="*/ 1369352 h 3861739"/>
              <a:gd name="connsiteX10" fmla="*/ 1648059 w 6310745"/>
              <a:gd name="connsiteY10" fmla="*/ 484837 h 3861739"/>
              <a:gd name="connsiteX11" fmla="*/ 2969865 w 6310745"/>
              <a:gd name="connsiteY11" fmla="*/ 91462 h 3861739"/>
              <a:gd name="connsiteX12" fmla="*/ 3495357 w 6310745"/>
              <a:gd name="connsiteY12" fmla="*/ 893 h 3861739"/>
              <a:gd name="connsiteX13" fmla="*/ 3941913 w 6310745"/>
              <a:gd name="connsiteY13" fmla="*/ 37963 h 3861739"/>
              <a:gd name="connsiteX14" fmla="*/ 5299614 w 6310745"/>
              <a:gd name="connsiteY14" fmla="*/ 324201 h 3861739"/>
              <a:gd name="connsiteX15" fmla="*/ 6213700 w 6310745"/>
              <a:gd name="connsiteY15" fmla="*/ 666307 h 3861739"/>
              <a:gd name="connsiteX16" fmla="*/ 6310745 w 6310745"/>
              <a:gd name="connsiteY16" fmla="*/ 718092 h 3861739"/>
              <a:gd name="connsiteX17" fmla="*/ 6310745 w 6310745"/>
              <a:gd name="connsiteY17" fmla="*/ 786964 h 3861739"/>
              <a:gd name="connsiteX18" fmla="*/ 6223734 w 6310745"/>
              <a:gd name="connsiteY18" fmla="*/ 739515 h 3861739"/>
              <a:gd name="connsiteX19" fmla="*/ 5436559 w 6310745"/>
              <a:gd name="connsiteY19" fmla="*/ 427942 h 3861739"/>
              <a:gd name="connsiteX20" fmla="*/ 5314925 w 6310745"/>
              <a:gd name="connsiteY20" fmla="*/ 390465 h 3861739"/>
              <a:gd name="connsiteX21" fmla="*/ 5198564 w 6310745"/>
              <a:gd name="connsiteY21" fmla="*/ 357468 h 3861739"/>
              <a:gd name="connsiteX22" fmla="*/ 5826636 w 6310745"/>
              <a:gd name="connsiteY22" fmla="*/ 619266 h 3861739"/>
              <a:gd name="connsiteX23" fmla="*/ 6125359 w 6310745"/>
              <a:gd name="connsiteY23" fmla="*/ 778370 h 3861739"/>
              <a:gd name="connsiteX24" fmla="*/ 6310745 w 6310745"/>
              <a:gd name="connsiteY24" fmla="*/ 896973 h 3861739"/>
              <a:gd name="connsiteX25" fmla="*/ 6310745 w 6310745"/>
              <a:gd name="connsiteY25" fmla="*/ 3861739 h 3861739"/>
              <a:gd name="connsiteX26" fmla="*/ 974639 w 6310745"/>
              <a:gd name="connsiteY26" fmla="*/ 3861739 h 3861739"/>
              <a:gd name="connsiteX27" fmla="*/ 719986 w 6310745"/>
              <a:gd name="connsiteY27" fmla="*/ 3659957 h 3861739"/>
              <a:gd name="connsiteX28" fmla="*/ 299202 w 6310745"/>
              <a:gd name="connsiteY28" fmla="*/ 3177626 h 3861739"/>
              <a:gd name="connsiteX29" fmla="*/ 52873 w 6310745"/>
              <a:gd name="connsiteY29" fmla="*/ 2564820 h 3861739"/>
              <a:gd name="connsiteX30" fmla="*/ 21743 w 6310745"/>
              <a:gd name="connsiteY30" fmla="*/ 2457276 h 3861739"/>
              <a:gd name="connsiteX31" fmla="*/ 15788 w 6310745"/>
              <a:gd name="connsiteY31" fmla="*/ 2193035 h 3861739"/>
              <a:gd name="connsiteX32" fmla="*/ 1087523 w 6310745"/>
              <a:gd name="connsiteY32" fmla="*/ 695306 h 3861739"/>
              <a:gd name="connsiteX33" fmla="*/ 2765215 w 6310745"/>
              <a:gd name="connsiteY33" fmla="*/ 56158 h 3861739"/>
              <a:gd name="connsiteX34" fmla="*/ 3120078 w 6310745"/>
              <a:gd name="connsiteY34" fmla="*/ 15422 h 3861739"/>
              <a:gd name="connsiteX35" fmla="*/ 3495357 w 6310745"/>
              <a:gd name="connsiteY35" fmla="*/ 893 h 386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0745" h="3861739">
                <a:moveTo>
                  <a:pt x="5172027" y="351902"/>
                </a:moveTo>
                <a:cubicBezTo>
                  <a:pt x="5172027" y="351902"/>
                  <a:pt x="5172027" y="352852"/>
                  <a:pt x="5173047" y="352987"/>
                </a:cubicBezTo>
                <a:lnTo>
                  <a:pt x="5177471" y="352581"/>
                </a:lnTo>
                <a:close/>
                <a:moveTo>
                  <a:pt x="2969865" y="91462"/>
                </a:moveTo>
                <a:cubicBezTo>
                  <a:pt x="2952701" y="89711"/>
                  <a:pt x="2935264" y="91055"/>
                  <a:pt x="2918830" y="95401"/>
                </a:cubicBezTo>
                <a:cubicBezTo>
                  <a:pt x="2586081" y="133611"/>
                  <a:pt x="2262146" y="210506"/>
                  <a:pt x="1957331" y="323658"/>
                </a:cubicBezTo>
                <a:cubicBezTo>
                  <a:pt x="1300170" y="565494"/>
                  <a:pt x="773488" y="924243"/>
                  <a:pt x="413011" y="1429370"/>
                </a:cubicBezTo>
                <a:cubicBezTo>
                  <a:pt x="241125" y="1667934"/>
                  <a:pt x="130650" y="1931482"/>
                  <a:pt x="88087" y="2204577"/>
                </a:cubicBezTo>
                <a:cubicBezTo>
                  <a:pt x="96253" y="2189777"/>
                  <a:pt x="103398" y="2174704"/>
                  <a:pt x="109862" y="2159496"/>
                </a:cubicBezTo>
                <a:cubicBezTo>
                  <a:pt x="227584" y="1883441"/>
                  <a:pt x="374053" y="1617978"/>
                  <a:pt x="566286" y="1369352"/>
                </a:cubicBezTo>
                <a:cubicBezTo>
                  <a:pt x="843916" y="1009789"/>
                  <a:pt x="1197929" y="710108"/>
                  <a:pt x="1648059" y="484837"/>
                </a:cubicBezTo>
                <a:cubicBezTo>
                  <a:pt x="2053957" y="281700"/>
                  <a:pt x="2497621" y="159899"/>
                  <a:pt x="2969865" y="91462"/>
                </a:cubicBezTo>
                <a:close/>
                <a:moveTo>
                  <a:pt x="3495357" y="893"/>
                </a:moveTo>
                <a:cubicBezTo>
                  <a:pt x="3633661" y="-4539"/>
                  <a:pt x="3787957" y="15693"/>
                  <a:pt x="3941913" y="37963"/>
                </a:cubicBezTo>
                <a:cubicBezTo>
                  <a:pt x="4403949" y="104770"/>
                  <a:pt x="4858161" y="195339"/>
                  <a:pt x="5299614" y="324201"/>
                </a:cubicBezTo>
                <a:cubicBezTo>
                  <a:pt x="5617945" y="417079"/>
                  <a:pt x="5925559" y="526685"/>
                  <a:pt x="6213700" y="666307"/>
                </a:cubicBezTo>
                <a:lnTo>
                  <a:pt x="6310745" y="718092"/>
                </a:lnTo>
                <a:lnTo>
                  <a:pt x="6310745" y="786964"/>
                </a:lnTo>
                <a:lnTo>
                  <a:pt x="6223734" y="739515"/>
                </a:lnTo>
                <a:cubicBezTo>
                  <a:pt x="5975170" y="615379"/>
                  <a:pt x="5710361" y="515015"/>
                  <a:pt x="5436559" y="427942"/>
                </a:cubicBezTo>
                <a:cubicBezTo>
                  <a:pt x="5396292" y="415002"/>
                  <a:pt x="5355753" y="402509"/>
                  <a:pt x="5314925" y="390465"/>
                </a:cubicBezTo>
                <a:cubicBezTo>
                  <a:pt x="5276307" y="379059"/>
                  <a:pt x="5237351" y="368468"/>
                  <a:pt x="5198564" y="357468"/>
                </a:cubicBezTo>
                <a:cubicBezTo>
                  <a:pt x="5414393" y="434473"/>
                  <a:pt x="5624129" y="521907"/>
                  <a:pt x="5826636" y="619266"/>
                </a:cubicBezTo>
                <a:cubicBezTo>
                  <a:pt x="5929344" y="669507"/>
                  <a:pt x="6029097" y="722388"/>
                  <a:pt x="6125359" y="778370"/>
                </a:cubicBezTo>
                <a:lnTo>
                  <a:pt x="6310745" y="896973"/>
                </a:lnTo>
                <a:lnTo>
                  <a:pt x="6310745" y="3861739"/>
                </a:lnTo>
                <a:lnTo>
                  <a:pt x="974639" y="3861739"/>
                </a:lnTo>
                <a:lnTo>
                  <a:pt x="719986" y="3659957"/>
                </a:lnTo>
                <a:cubicBezTo>
                  <a:pt x="556844" y="3515259"/>
                  <a:pt x="415052" y="3355506"/>
                  <a:pt x="299202" y="3177626"/>
                </a:cubicBezTo>
                <a:cubicBezTo>
                  <a:pt x="173197" y="2986301"/>
                  <a:pt x="89840" y="2778941"/>
                  <a:pt x="52873" y="2564820"/>
                </a:cubicBezTo>
                <a:cubicBezTo>
                  <a:pt x="46170" y="2528361"/>
                  <a:pt x="35760" y="2492390"/>
                  <a:pt x="21743" y="2457276"/>
                </a:cubicBezTo>
                <a:cubicBezTo>
                  <a:pt x="-12282" y="2369287"/>
                  <a:pt x="-34" y="2280753"/>
                  <a:pt x="15788" y="2193035"/>
                </a:cubicBezTo>
                <a:cubicBezTo>
                  <a:pt x="125343" y="1581179"/>
                  <a:pt x="505554" y="1091397"/>
                  <a:pt x="1087523" y="695306"/>
                </a:cubicBezTo>
                <a:cubicBezTo>
                  <a:pt x="1574397" y="363308"/>
                  <a:pt x="2138335" y="155961"/>
                  <a:pt x="2765215" y="56158"/>
                </a:cubicBezTo>
                <a:cubicBezTo>
                  <a:pt x="2882595" y="37419"/>
                  <a:pt x="3000997" y="24655"/>
                  <a:pt x="3120078" y="15422"/>
                </a:cubicBezTo>
                <a:cubicBezTo>
                  <a:pt x="3239161" y="6188"/>
                  <a:pt x="3356711" y="2250"/>
                  <a:pt x="3495357" y="893"/>
                </a:cubicBezTo>
                <a:close/>
              </a:path>
            </a:pathLst>
          </a:custGeom>
          <a:solidFill>
            <a:srgbClr val="E729A0">
              <a:alpha val="91000"/>
            </a:srgbClr>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AE1C5F27-37AF-4AAA-A422-CA58360A29BB}"/>
              </a:ext>
            </a:extLst>
          </p:cNvPr>
          <p:cNvSpPr>
            <a:spLocks noGrp="1"/>
          </p:cNvSpPr>
          <p:nvPr>
            <p:ph type="ctrTitle"/>
          </p:nvPr>
        </p:nvSpPr>
        <p:spPr>
          <a:xfrm>
            <a:off x="6509150" y="3801757"/>
            <a:ext cx="5554849" cy="1390218"/>
          </a:xfrm>
        </p:spPr>
        <p:txBody>
          <a:bodyPr anchor="b">
            <a:normAutofit fontScale="90000"/>
          </a:bodyPr>
          <a:lstStyle/>
          <a:p>
            <a:pPr algn="ctr"/>
            <a:r>
              <a:rPr lang="en-US" sz="5200" dirty="0">
                <a:solidFill>
                  <a:schemeClr val="bg1"/>
                </a:solidFill>
              </a:rPr>
              <a:t>Create EVERY day.</a:t>
            </a:r>
          </a:p>
        </p:txBody>
      </p:sp>
      <p:sp>
        <p:nvSpPr>
          <p:cNvPr id="3" name="Subtitle 2">
            <a:extLst>
              <a:ext uri="{FF2B5EF4-FFF2-40B4-BE49-F238E27FC236}">
                <a16:creationId xmlns:a16="http://schemas.microsoft.com/office/drawing/2014/main" id="{8B72E61C-F42A-4F28-9077-0836A1BB30D4}"/>
              </a:ext>
            </a:extLst>
          </p:cNvPr>
          <p:cNvSpPr>
            <a:spLocks noGrp="1"/>
          </p:cNvSpPr>
          <p:nvPr>
            <p:ph type="subTitle" idx="1"/>
          </p:nvPr>
        </p:nvSpPr>
        <p:spPr>
          <a:xfrm>
            <a:off x="7010481" y="5586497"/>
            <a:ext cx="4569248" cy="555608"/>
          </a:xfrm>
        </p:spPr>
        <p:txBody>
          <a:bodyPr>
            <a:normAutofit fontScale="77500" lnSpcReduction="20000"/>
          </a:bodyPr>
          <a:lstStyle/>
          <a:p>
            <a:pPr algn="ctr"/>
            <a:r>
              <a:rPr lang="en-US" dirty="0">
                <a:solidFill>
                  <a:schemeClr val="bg1"/>
                </a:solidFill>
                <a:latin typeface="Abadi" panose="020B0604020202020204" pitchFamily="34" charset="0"/>
              </a:rPr>
              <a:t>Jennifer Love Gironda, </a:t>
            </a:r>
            <a:r>
              <a:rPr lang="en-US" dirty="0" err="1">
                <a:solidFill>
                  <a:schemeClr val="bg1"/>
                </a:solidFill>
                <a:latin typeface="Abadi" panose="020B0604020202020204" pitchFamily="34" charset="0"/>
              </a:rPr>
              <a:t>MAEd</a:t>
            </a:r>
            <a:r>
              <a:rPr lang="en-US" dirty="0">
                <a:solidFill>
                  <a:schemeClr val="bg1"/>
                </a:solidFill>
                <a:latin typeface="Abadi" panose="020B0604020202020204" pitchFamily="34" charset="0"/>
              </a:rPr>
              <a:t>/NBCT</a:t>
            </a:r>
          </a:p>
        </p:txBody>
      </p:sp>
      <p:sp>
        <p:nvSpPr>
          <p:cNvPr id="13" name="Rectangle 6">
            <a:extLst>
              <a:ext uri="{FF2B5EF4-FFF2-40B4-BE49-F238E27FC236}">
                <a16:creationId xmlns:a16="http://schemas.microsoft.com/office/drawing/2014/main" id="{72E0F698-EDF5-464C-B466-8D34B8AF1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9179" y="5344820"/>
            <a:ext cx="3994793" cy="27432"/>
          </a:xfrm>
          <a:custGeom>
            <a:avLst/>
            <a:gdLst>
              <a:gd name="connsiteX0" fmla="*/ 0 w 3994793"/>
              <a:gd name="connsiteY0" fmla="*/ 0 h 27432"/>
              <a:gd name="connsiteX1" fmla="*/ 745695 w 3994793"/>
              <a:gd name="connsiteY1" fmla="*/ 0 h 27432"/>
              <a:gd name="connsiteX2" fmla="*/ 1451441 w 3994793"/>
              <a:gd name="connsiteY2" fmla="*/ 0 h 27432"/>
              <a:gd name="connsiteX3" fmla="*/ 2157188 w 3994793"/>
              <a:gd name="connsiteY3" fmla="*/ 0 h 27432"/>
              <a:gd name="connsiteX4" fmla="*/ 2703143 w 3994793"/>
              <a:gd name="connsiteY4" fmla="*/ 0 h 27432"/>
              <a:gd name="connsiteX5" fmla="*/ 3289046 w 3994793"/>
              <a:gd name="connsiteY5" fmla="*/ 0 h 27432"/>
              <a:gd name="connsiteX6" fmla="*/ 3994793 w 3994793"/>
              <a:gd name="connsiteY6" fmla="*/ 0 h 27432"/>
              <a:gd name="connsiteX7" fmla="*/ 3994793 w 3994793"/>
              <a:gd name="connsiteY7" fmla="*/ 27432 h 27432"/>
              <a:gd name="connsiteX8" fmla="*/ 3328994 w 3994793"/>
              <a:gd name="connsiteY8" fmla="*/ 27432 h 27432"/>
              <a:gd name="connsiteX9" fmla="*/ 2783039 w 3994793"/>
              <a:gd name="connsiteY9" fmla="*/ 27432 h 27432"/>
              <a:gd name="connsiteX10" fmla="*/ 2237084 w 3994793"/>
              <a:gd name="connsiteY10" fmla="*/ 27432 h 27432"/>
              <a:gd name="connsiteX11" fmla="*/ 1531337 w 3994793"/>
              <a:gd name="connsiteY11" fmla="*/ 27432 h 27432"/>
              <a:gd name="connsiteX12" fmla="*/ 945434 w 3994793"/>
              <a:gd name="connsiteY12" fmla="*/ 27432 h 27432"/>
              <a:gd name="connsiteX13" fmla="*/ 0 w 3994793"/>
              <a:gd name="connsiteY13" fmla="*/ 27432 h 27432"/>
              <a:gd name="connsiteX14" fmla="*/ 0 w 3994793"/>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4793" h="27432" fill="none" extrusionOk="0">
                <a:moveTo>
                  <a:pt x="0" y="0"/>
                </a:moveTo>
                <a:cubicBezTo>
                  <a:pt x="285474" y="-22732"/>
                  <a:pt x="421546" y="-1893"/>
                  <a:pt x="745695" y="0"/>
                </a:cubicBezTo>
                <a:cubicBezTo>
                  <a:pt x="1069844" y="1893"/>
                  <a:pt x="1267051" y="4066"/>
                  <a:pt x="1451441" y="0"/>
                </a:cubicBezTo>
                <a:cubicBezTo>
                  <a:pt x="1635831" y="-4066"/>
                  <a:pt x="1865269" y="3287"/>
                  <a:pt x="2157188" y="0"/>
                </a:cubicBezTo>
                <a:cubicBezTo>
                  <a:pt x="2449107" y="-3287"/>
                  <a:pt x="2473776" y="-12720"/>
                  <a:pt x="2703143" y="0"/>
                </a:cubicBezTo>
                <a:cubicBezTo>
                  <a:pt x="2932510" y="12720"/>
                  <a:pt x="3023998" y="17286"/>
                  <a:pt x="3289046" y="0"/>
                </a:cubicBezTo>
                <a:cubicBezTo>
                  <a:pt x="3554094" y="-17286"/>
                  <a:pt x="3836668" y="10296"/>
                  <a:pt x="3994793" y="0"/>
                </a:cubicBezTo>
                <a:cubicBezTo>
                  <a:pt x="3993836" y="8431"/>
                  <a:pt x="3994444" y="14612"/>
                  <a:pt x="3994793" y="27432"/>
                </a:cubicBezTo>
                <a:cubicBezTo>
                  <a:pt x="3751330" y="45147"/>
                  <a:pt x="3618521" y="7232"/>
                  <a:pt x="3328994" y="27432"/>
                </a:cubicBezTo>
                <a:cubicBezTo>
                  <a:pt x="3039467" y="47632"/>
                  <a:pt x="2908653" y="25202"/>
                  <a:pt x="2783039" y="27432"/>
                </a:cubicBezTo>
                <a:cubicBezTo>
                  <a:pt x="2657426" y="29662"/>
                  <a:pt x="2373985" y="40038"/>
                  <a:pt x="2237084" y="27432"/>
                </a:cubicBezTo>
                <a:cubicBezTo>
                  <a:pt x="2100183" y="14826"/>
                  <a:pt x="1862145" y="31781"/>
                  <a:pt x="1531337" y="27432"/>
                </a:cubicBezTo>
                <a:cubicBezTo>
                  <a:pt x="1200529" y="23083"/>
                  <a:pt x="1153029" y="12124"/>
                  <a:pt x="945434" y="27432"/>
                </a:cubicBezTo>
                <a:cubicBezTo>
                  <a:pt x="737839" y="42740"/>
                  <a:pt x="371500" y="-18970"/>
                  <a:pt x="0" y="27432"/>
                </a:cubicBezTo>
                <a:cubicBezTo>
                  <a:pt x="226" y="18208"/>
                  <a:pt x="-648" y="12891"/>
                  <a:pt x="0" y="0"/>
                </a:cubicBezTo>
                <a:close/>
              </a:path>
              <a:path w="3994793" h="27432" stroke="0" extrusionOk="0">
                <a:moveTo>
                  <a:pt x="0" y="0"/>
                </a:moveTo>
                <a:cubicBezTo>
                  <a:pt x="233202" y="14567"/>
                  <a:pt x="387388" y="28518"/>
                  <a:pt x="625851" y="0"/>
                </a:cubicBezTo>
                <a:cubicBezTo>
                  <a:pt x="864314" y="-28518"/>
                  <a:pt x="1027047" y="-26118"/>
                  <a:pt x="1171806" y="0"/>
                </a:cubicBezTo>
                <a:cubicBezTo>
                  <a:pt x="1316566" y="26118"/>
                  <a:pt x="1639655" y="-2490"/>
                  <a:pt x="1917501" y="0"/>
                </a:cubicBezTo>
                <a:cubicBezTo>
                  <a:pt x="2195348" y="2490"/>
                  <a:pt x="2328758" y="19053"/>
                  <a:pt x="2543352" y="0"/>
                </a:cubicBezTo>
                <a:cubicBezTo>
                  <a:pt x="2757946" y="-19053"/>
                  <a:pt x="3028913" y="23876"/>
                  <a:pt x="3169202" y="0"/>
                </a:cubicBezTo>
                <a:cubicBezTo>
                  <a:pt x="3309491" y="-23876"/>
                  <a:pt x="3706249" y="-31775"/>
                  <a:pt x="3994793" y="0"/>
                </a:cubicBezTo>
                <a:cubicBezTo>
                  <a:pt x="3993438" y="9524"/>
                  <a:pt x="3993591" y="13975"/>
                  <a:pt x="3994793" y="27432"/>
                </a:cubicBezTo>
                <a:cubicBezTo>
                  <a:pt x="3717302" y="841"/>
                  <a:pt x="3475105" y="20835"/>
                  <a:pt x="3328994" y="27432"/>
                </a:cubicBezTo>
                <a:cubicBezTo>
                  <a:pt x="3182883" y="34029"/>
                  <a:pt x="3048913" y="25304"/>
                  <a:pt x="2783039" y="27432"/>
                </a:cubicBezTo>
                <a:cubicBezTo>
                  <a:pt x="2517165" y="29560"/>
                  <a:pt x="2371663" y="19960"/>
                  <a:pt x="2117240" y="27432"/>
                </a:cubicBezTo>
                <a:cubicBezTo>
                  <a:pt x="1862817" y="34904"/>
                  <a:pt x="1771642" y="53179"/>
                  <a:pt x="1451441" y="27432"/>
                </a:cubicBezTo>
                <a:cubicBezTo>
                  <a:pt x="1131240" y="1685"/>
                  <a:pt x="1013354" y="33667"/>
                  <a:pt x="825591" y="27432"/>
                </a:cubicBezTo>
                <a:cubicBezTo>
                  <a:pt x="637828" y="21198"/>
                  <a:pt x="270465" y="28145"/>
                  <a:pt x="0" y="27432"/>
                </a:cubicBezTo>
                <a:cubicBezTo>
                  <a:pt x="-800" y="16780"/>
                  <a:pt x="-583" y="1291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488BA95-C9B0-445A-9E32-F57E61688ECF}"/>
              </a:ext>
            </a:extLst>
          </p:cNvPr>
          <p:cNvSpPr txBox="1"/>
          <p:nvPr/>
        </p:nvSpPr>
        <p:spPr>
          <a:xfrm>
            <a:off x="7069534" y="3885298"/>
            <a:ext cx="4703999" cy="369332"/>
          </a:xfrm>
          <a:prstGeom prst="rect">
            <a:avLst/>
          </a:prstGeom>
          <a:noFill/>
        </p:spPr>
        <p:txBody>
          <a:bodyPr wrap="square" rtlCol="0">
            <a:spAutoFit/>
          </a:bodyPr>
          <a:lstStyle/>
          <a:p>
            <a:r>
              <a:rPr lang="en-US" dirty="0">
                <a:solidFill>
                  <a:schemeClr val="bg1"/>
                </a:solidFill>
                <a:latin typeface="Abadi" panose="020B0604020104020204" pitchFamily="34" charset="0"/>
              </a:rPr>
              <a:t>ECU Art Education Guild Presentation, Part 1</a:t>
            </a:r>
          </a:p>
        </p:txBody>
      </p:sp>
    </p:spTree>
    <p:extLst>
      <p:ext uri="{BB962C8B-B14F-4D97-AF65-F5344CB8AC3E}">
        <p14:creationId xmlns:p14="http://schemas.microsoft.com/office/powerpoint/2010/main" val="3511439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A7B7-78F2-4EBA-BE11-6458260EE297}"/>
              </a:ext>
            </a:extLst>
          </p:cNvPr>
          <p:cNvSpPr>
            <a:spLocks noGrp="1"/>
          </p:cNvSpPr>
          <p:nvPr>
            <p:ph type="title"/>
          </p:nvPr>
        </p:nvSpPr>
        <p:spPr>
          <a:xfrm>
            <a:off x="1747520" y="1229360"/>
            <a:ext cx="8757920" cy="3891280"/>
          </a:xfrm>
          <a:solidFill>
            <a:schemeClr val="bg1"/>
          </a:solidFill>
        </p:spPr>
        <p:txBody>
          <a:bodyPr>
            <a:normAutofit/>
          </a:bodyPr>
          <a:lstStyle/>
          <a:p>
            <a:r>
              <a:rPr lang="en-US" sz="7000" dirty="0">
                <a:solidFill>
                  <a:schemeClr val="accent1"/>
                </a:solidFill>
              </a:rPr>
              <a:t>Inspiration</a:t>
            </a:r>
            <a:br>
              <a:rPr lang="en-US" sz="7000" dirty="0"/>
            </a:br>
            <a:r>
              <a:rPr lang="en-US" sz="3200" dirty="0">
                <a:latin typeface="Abadi" panose="020B0604020104020204" pitchFamily="34" charset="0"/>
              </a:rPr>
              <a:t>Themes/Subjects/Materials</a:t>
            </a:r>
            <a:br>
              <a:rPr lang="en-US" sz="3200" dirty="0">
                <a:latin typeface="Abadi" panose="020B0604020104020204" pitchFamily="34" charset="0"/>
              </a:rPr>
            </a:br>
            <a:r>
              <a:rPr lang="en-US" sz="3200" dirty="0">
                <a:latin typeface="Abadi" panose="020B0604020104020204" pitchFamily="34" charset="0"/>
              </a:rPr>
              <a:t>Inspiration Board/Sketchbooks</a:t>
            </a:r>
          </a:p>
        </p:txBody>
      </p:sp>
    </p:spTree>
    <p:extLst>
      <p:ext uri="{BB962C8B-B14F-4D97-AF65-F5344CB8AC3E}">
        <p14:creationId xmlns:p14="http://schemas.microsoft.com/office/powerpoint/2010/main" val="788510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A7B7-78F2-4EBA-BE11-6458260EE297}"/>
              </a:ext>
            </a:extLst>
          </p:cNvPr>
          <p:cNvSpPr>
            <a:spLocks noGrp="1"/>
          </p:cNvSpPr>
          <p:nvPr>
            <p:ph type="title"/>
          </p:nvPr>
        </p:nvSpPr>
        <p:spPr>
          <a:xfrm>
            <a:off x="1747520" y="1229360"/>
            <a:ext cx="8747760" cy="3891280"/>
          </a:xfrm>
          <a:solidFill>
            <a:schemeClr val="bg1"/>
          </a:solidFill>
        </p:spPr>
        <p:txBody>
          <a:bodyPr>
            <a:normAutofit/>
          </a:bodyPr>
          <a:lstStyle/>
          <a:p>
            <a:r>
              <a:rPr lang="en-US" sz="3200" b="0" i="0" dirty="0">
                <a:solidFill>
                  <a:srgbClr val="181818"/>
                </a:solidFill>
                <a:effectLst/>
                <a:latin typeface="Abadi" panose="020B0604020104020204" pitchFamily="34" charset="0"/>
              </a:rPr>
              <a:t>“You can't use up creativity. </a:t>
            </a:r>
            <a:br>
              <a:rPr lang="en-US" sz="3200" b="0" i="0" dirty="0">
                <a:solidFill>
                  <a:srgbClr val="181818"/>
                </a:solidFill>
                <a:effectLst/>
                <a:latin typeface="Abadi" panose="020B0604020104020204" pitchFamily="34" charset="0"/>
              </a:rPr>
            </a:br>
            <a:r>
              <a:rPr lang="en-US" sz="3200" b="0" i="0" dirty="0">
                <a:solidFill>
                  <a:srgbClr val="181818"/>
                </a:solidFill>
                <a:effectLst/>
                <a:latin typeface="Abadi" panose="020B0604020104020204" pitchFamily="34" charset="0"/>
              </a:rPr>
              <a:t>The more you use, the more you have.”</a:t>
            </a:r>
            <a:br>
              <a:rPr lang="en-US" sz="800" b="0" i="0" dirty="0">
                <a:solidFill>
                  <a:srgbClr val="181818"/>
                </a:solidFill>
                <a:effectLst/>
                <a:latin typeface="Merriweather" panose="020B0604020202020204" pitchFamily="2" charset="0"/>
              </a:rPr>
            </a:br>
            <a:br>
              <a:rPr lang="en-US" sz="3200" b="0" i="0" dirty="0">
                <a:solidFill>
                  <a:srgbClr val="202124"/>
                </a:solidFill>
                <a:effectLst/>
                <a:latin typeface="Roboto" panose="02000000000000000000" pitchFamily="2" charset="0"/>
              </a:rPr>
            </a:br>
            <a:r>
              <a:rPr lang="en-US" sz="4000" b="0" i="0" dirty="0">
                <a:solidFill>
                  <a:schemeClr val="accent1"/>
                </a:solidFill>
                <a:effectLst/>
              </a:rPr>
              <a:t>-Maya Angelou</a:t>
            </a:r>
            <a:endParaRPr lang="en-US" sz="4000" dirty="0">
              <a:solidFill>
                <a:schemeClr val="accent1"/>
              </a:solidFill>
            </a:endParaRPr>
          </a:p>
        </p:txBody>
      </p:sp>
    </p:spTree>
    <p:extLst>
      <p:ext uri="{BB962C8B-B14F-4D97-AF65-F5344CB8AC3E}">
        <p14:creationId xmlns:p14="http://schemas.microsoft.com/office/powerpoint/2010/main" val="635934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A7B7-78F2-4EBA-BE11-6458260EE297}"/>
              </a:ext>
            </a:extLst>
          </p:cNvPr>
          <p:cNvSpPr>
            <a:spLocks noGrp="1"/>
          </p:cNvSpPr>
          <p:nvPr>
            <p:ph type="title"/>
          </p:nvPr>
        </p:nvSpPr>
        <p:spPr>
          <a:xfrm>
            <a:off x="1747520" y="1229360"/>
            <a:ext cx="8757920" cy="3891280"/>
          </a:xfrm>
          <a:solidFill>
            <a:schemeClr val="bg1"/>
          </a:solidFill>
        </p:spPr>
        <p:txBody>
          <a:bodyPr>
            <a:normAutofit/>
          </a:bodyPr>
          <a:lstStyle/>
          <a:p>
            <a:r>
              <a:rPr lang="en-US" sz="7000" dirty="0">
                <a:solidFill>
                  <a:schemeClr val="accent1"/>
                </a:solidFill>
              </a:rPr>
              <a:t>Space</a:t>
            </a:r>
            <a:br>
              <a:rPr lang="en-US" sz="7000" dirty="0"/>
            </a:br>
            <a:r>
              <a:rPr lang="en-US" sz="3200" dirty="0">
                <a:latin typeface="Abadi" panose="020B0604020104020204" pitchFamily="34" charset="0"/>
              </a:rPr>
              <a:t>Size doesn’t matter.</a:t>
            </a:r>
            <a:br>
              <a:rPr lang="en-US" sz="3200" dirty="0">
                <a:latin typeface="Abadi" panose="020B0604020104020204" pitchFamily="34" charset="0"/>
              </a:rPr>
            </a:br>
            <a:r>
              <a:rPr lang="en-US" sz="3200" dirty="0">
                <a:latin typeface="Abadi" panose="020B0604020104020204" pitchFamily="34" charset="0"/>
              </a:rPr>
              <a:t>‘Studio on the Go’</a:t>
            </a:r>
            <a:br>
              <a:rPr lang="en-US" sz="3200" dirty="0">
                <a:latin typeface="Abadi" panose="020B0604020104020204" pitchFamily="34" charset="0"/>
              </a:rPr>
            </a:br>
            <a:r>
              <a:rPr lang="en-US" sz="3200" dirty="0">
                <a:latin typeface="Abadi" panose="020B0604020104020204" pitchFamily="34" charset="0"/>
              </a:rPr>
              <a:t>The importance of Planning</a:t>
            </a:r>
          </a:p>
        </p:txBody>
      </p:sp>
    </p:spTree>
    <p:extLst>
      <p:ext uri="{BB962C8B-B14F-4D97-AF65-F5344CB8AC3E}">
        <p14:creationId xmlns:p14="http://schemas.microsoft.com/office/powerpoint/2010/main" val="309199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A7B7-78F2-4EBA-BE11-6458260EE297}"/>
              </a:ext>
            </a:extLst>
          </p:cNvPr>
          <p:cNvSpPr>
            <a:spLocks noGrp="1"/>
          </p:cNvSpPr>
          <p:nvPr>
            <p:ph type="title"/>
          </p:nvPr>
        </p:nvSpPr>
        <p:spPr>
          <a:xfrm>
            <a:off x="1747520" y="1229360"/>
            <a:ext cx="8757920" cy="3891280"/>
          </a:xfrm>
          <a:solidFill>
            <a:schemeClr val="bg1"/>
          </a:solidFill>
        </p:spPr>
        <p:txBody>
          <a:bodyPr>
            <a:normAutofit/>
          </a:bodyPr>
          <a:lstStyle/>
          <a:p>
            <a:r>
              <a:rPr lang="en-US" sz="7000" dirty="0">
                <a:solidFill>
                  <a:schemeClr val="accent1"/>
                </a:solidFill>
              </a:rPr>
              <a:t>Organize</a:t>
            </a:r>
            <a:br>
              <a:rPr lang="en-US" sz="7000" dirty="0"/>
            </a:br>
            <a:r>
              <a:rPr lang="en-US" sz="3200" dirty="0">
                <a:latin typeface="Abadi" panose="020B0604020104020204" pitchFamily="34" charset="0"/>
              </a:rPr>
              <a:t>Planning (yes, again.)</a:t>
            </a:r>
            <a:br>
              <a:rPr lang="en-US" sz="3200" dirty="0">
                <a:latin typeface="Abadi" panose="020B0604020104020204" pitchFamily="34" charset="0"/>
              </a:rPr>
            </a:br>
            <a:r>
              <a:rPr lang="en-US" sz="3200" dirty="0">
                <a:latin typeface="Abadi" panose="020B0604020104020204" pitchFamily="34" charset="0"/>
              </a:rPr>
              <a:t>Documentation.</a:t>
            </a:r>
            <a:br>
              <a:rPr lang="en-US" sz="3200" dirty="0">
                <a:latin typeface="Abadi" panose="020B0604020104020204" pitchFamily="34" charset="0"/>
              </a:rPr>
            </a:br>
            <a:r>
              <a:rPr lang="en-US" sz="3200" dirty="0">
                <a:latin typeface="Abadi" panose="020B0604020104020204" pitchFamily="34" charset="0"/>
              </a:rPr>
              <a:t>Inventory and Storage.</a:t>
            </a:r>
          </a:p>
        </p:txBody>
      </p:sp>
    </p:spTree>
    <p:extLst>
      <p:ext uri="{BB962C8B-B14F-4D97-AF65-F5344CB8AC3E}">
        <p14:creationId xmlns:p14="http://schemas.microsoft.com/office/powerpoint/2010/main" val="3053653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A7B7-78F2-4EBA-BE11-6458260EE297}"/>
              </a:ext>
            </a:extLst>
          </p:cNvPr>
          <p:cNvSpPr>
            <a:spLocks noGrp="1"/>
          </p:cNvSpPr>
          <p:nvPr>
            <p:ph type="title"/>
          </p:nvPr>
        </p:nvSpPr>
        <p:spPr>
          <a:xfrm>
            <a:off x="1747520" y="1229360"/>
            <a:ext cx="8757920" cy="3891280"/>
          </a:xfrm>
          <a:solidFill>
            <a:schemeClr val="bg1"/>
          </a:solidFill>
        </p:spPr>
        <p:txBody>
          <a:bodyPr>
            <a:normAutofit/>
          </a:bodyPr>
          <a:lstStyle/>
          <a:p>
            <a:r>
              <a:rPr lang="en-US" sz="7000" dirty="0">
                <a:solidFill>
                  <a:schemeClr val="accent1"/>
                </a:solidFill>
              </a:rPr>
              <a:t>Resources</a:t>
            </a:r>
            <a:br>
              <a:rPr lang="en-US" sz="7000" dirty="0"/>
            </a:br>
            <a:r>
              <a:rPr lang="en-US" sz="3200" dirty="0">
                <a:latin typeface="Abadi" panose="020B0604020104020204" pitchFamily="34" charset="0"/>
              </a:rPr>
              <a:t>On-line Challenges.</a:t>
            </a:r>
            <a:br>
              <a:rPr lang="en-US" sz="3200" dirty="0">
                <a:latin typeface="Abadi" panose="020B0604020104020204" pitchFamily="34" charset="0"/>
              </a:rPr>
            </a:br>
            <a:r>
              <a:rPr lang="en-US" sz="3200" dirty="0">
                <a:latin typeface="Abadi" panose="020B0604020104020204" pitchFamily="34" charset="0"/>
              </a:rPr>
              <a:t>Local Groups.</a:t>
            </a:r>
          </a:p>
        </p:txBody>
      </p:sp>
    </p:spTree>
    <p:extLst>
      <p:ext uri="{BB962C8B-B14F-4D97-AF65-F5344CB8AC3E}">
        <p14:creationId xmlns:p14="http://schemas.microsoft.com/office/powerpoint/2010/main" val="3616199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A7B7-78F2-4EBA-BE11-6458260EE297}"/>
              </a:ext>
            </a:extLst>
          </p:cNvPr>
          <p:cNvSpPr>
            <a:spLocks noGrp="1"/>
          </p:cNvSpPr>
          <p:nvPr>
            <p:ph type="title"/>
          </p:nvPr>
        </p:nvSpPr>
        <p:spPr>
          <a:xfrm>
            <a:off x="1747520" y="1229360"/>
            <a:ext cx="8757920" cy="3891280"/>
          </a:xfrm>
          <a:solidFill>
            <a:schemeClr val="bg1"/>
          </a:solidFill>
        </p:spPr>
        <p:txBody>
          <a:bodyPr>
            <a:normAutofit fontScale="90000"/>
          </a:bodyPr>
          <a:lstStyle/>
          <a:p>
            <a:r>
              <a:rPr lang="en-US" sz="7000" dirty="0">
                <a:solidFill>
                  <a:schemeClr val="accent1"/>
                </a:solidFill>
              </a:rPr>
              <a:t>Obstacles</a:t>
            </a:r>
            <a:br>
              <a:rPr lang="en-US" sz="7000" dirty="0"/>
            </a:br>
            <a:r>
              <a:rPr lang="en-US" sz="3200" dirty="0">
                <a:latin typeface="Abadi" panose="020B0604020104020204" pitchFamily="34" charset="0"/>
              </a:rPr>
              <a:t>Time.</a:t>
            </a:r>
            <a:br>
              <a:rPr lang="en-US" sz="3200" dirty="0">
                <a:latin typeface="Abadi" panose="020B0604020104020204" pitchFamily="34" charset="0"/>
              </a:rPr>
            </a:br>
            <a:r>
              <a:rPr lang="en-US" sz="3200" dirty="0">
                <a:latin typeface="Abadi" panose="020B0604020104020204" pitchFamily="34" charset="0"/>
              </a:rPr>
              <a:t>Space/Resources/Materials.</a:t>
            </a:r>
            <a:br>
              <a:rPr lang="en-US" sz="3200" dirty="0">
                <a:latin typeface="Abadi" panose="020B0604020104020204" pitchFamily="34" charset="0"/>
              </a:rPr>
            </a:br>
            <a:r>
              <a:rPr lang="en-US" sz="3200" dirty="0">
                <a:latin typeface="Abadi" panose="020B0604020104020204" pitchFamily="34" charset="0"/>
              </a:rPr>
              <a:t>Size.</a:t>
            </a:r>
            <a:br>
              <a:rPr lang="en-US" sz="3200" dirty="0">
                <a:latin typeface="Abadi" panose="020B0604020104020204" pitchFamily="34" charset="0"/>
              </a:rPr>
            </a:br>
            <a:r>
              <a:rPr lang="en-US" sz="3200" dirty="0">
                <a:latin typeface="Abadi" panose="020B0604020104020204" pitchFamily="34" charset="0"/>
              </a:rPr>
              <a:t>Haters.</a:t>
            </a:r>
            <a:br>
              <a:rPr lang="en-US" sz="3200" dirty="0">
                <a:latin typeface="Abadi" panose="020B0604020104020204" pitchFamily="34" charset="0"/>
              </a:rPr>
            </a:br>
            <a:br>
              <a:rPr lang="en-US" sz="3200" dirty="0">
                <a:latin typeface="Abadi" panose="020B0604020104020204" pitchFamily="34" charset="0"/>
              </a:rPr>
            </a:br>
            <a:r>
              <a:rPr lang="en-US" sz="3200" dirty="0">
                <a:latin typeface="Abadi" panose="020B0604020104020204" pitchFamily="34" charset="0"/>
              </a:rPr>
              <a:t>…and YOU.  Yup, you.</a:t>
            </a:r>
          </a:p>
        </p:txBody>
      </p:sp>
    </p:spTree>
    <p:extLst>
      <p:ext uri="{BB962C8B-B14F-4D97-AF65-F5344CB8AC3E}">
        <p14:creationId xmlns:p14="http://schemas.microsoft.com/office/powerpoint/2010/main" val="200614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A7B7-78F2-4EBA-BE11-6458260EE297}"/>
              </a:ext>
            </a:extLst>
          </p:cNvPr>
          <p:cNvSpPr>
            <a:spLocks noGrp="1"/>
          </p:cNvSpPr>
          <p:nvPr>
            <p:ph type="title"/>
          </p:nvPr>
        </p:nvSpPr>
        <p:spPr>
          <a:xfrm>
            <a:off x="1747520" y="1229360"/>
            <a:ext cx="8757920" cy="3891280"/>
          </a:xfrm>
          <a:solidFill>
            <a:schemeClr val="bg1"/>
          </a:solidFill>
        </p:spPr>
        <p:txBody>
          <a:bodyPr>
            <a:normAutofit/>
          </a:bodyPr>
          <a:lstStyle/>
          <a:p>
            <a:r>
              <a:rPr lang="en-US" sz="3600" dirty="0"/>
              <a:t>How will you maintain your artistic </a:t>
            </a:r>
            <a:br>
              <a:rPr lang="en-US" sz="3600" dirty="0"/>
            </a:br>
            <a:r>
              <a:rPr lang="en-US" sz="3600" dirty="0"/>
              <a:t>practice once you start teaching?</a:t>
            </a:r>
          </a:p>
        </p:txBody>
      </p:sp>
    </p:spTree>
    <p:extLst>
      <p:ext uri="{BB962C8B-B14F-4D97-AF65-F5344CB8AC3E}">
        <p14:creationId xmlns:p14="http://schemas.microsoft.com/office/powerpoint/2010/main" val="3990095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426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D2306AB6-9D65-4F8E-9FD7-C3F3A3DE3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a:extLst>
              <a:ext uri="{FF2B5EF4-FFF2-40B4-BE49-F238E27FC236}">
                <a16:creationId xmlns:a16="http://schemas.microsoft.com/office/drawing/2014/main" id="{C9C33433-7023-6FAD-D6CB-874BFEF7CC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15" y="10"/>
            <a:ext cx="12172190" cy="6857990"/>
          </a:xfrm>
          <a:prstGeom prst="rect">
            <a:avLst/>
          </a:prstGeom>
          <a:solidFill>
            <a:srgbClr val="7030A0"/>
          </a:solidFill>
          <a:ln>
            <a:solidFill>
              <a:schemeClr val="accent3">
                <a:lumMod val="75000"/>
              </a:schemeClr>
            </a:solidFill>
          </a:ln>
        </p:spPr>
      </p:pic>
      <p:sp>
        <p:nvSpPr>
          <p:cNvPr id="16" name="Freeform: Shape 10">
            <a:extLst>
              <a:ext uri="{FF2B5EF4-FFF2-40B4-BE49-F238E27FC236}">
                <a16:creationId xmlns:a16="http://schemas.microsoft.com/office/drawing/2014/main" id="{284C940E-7A1D-418E-A9E8-C9852CA8E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1255" y="2996261"/>
            <a:ext cx="6310745" cy="3861739"/>
          </a:xfrm>
          <a:custGeom>
            <a:avLst/>
            <a:gdLst>
              <a:gd name="connsiteX0" fmla="*/ 5172027 w 6310745"/>
              <a:gd name="connsiteY0" fmla="*/ 351902 h 3861739"/>
              <a:gd name="connsiteX1" fmla="*/ 5173047 w 6310745"/>
              <a:gd name="connsiteY1" fmla="*/ 352987 h 3861739"/>
              <a:gd name="connsiteX2" fmla="*/ 5177471 w 6310745"/>
              <a:gd name="connsiteY2" fmla="*/ 352581 h 3861739"/>
              <a:gd name="connsiteX3" fmla="*/ 2969865 w 6310745"/>
              <a:gd name="connsiteY3" fmla="*/ 91462 h 3861739"/>
              <a:gd name="connsiteX4" fmla="*/ 2918830 w 6310745"/>
              <a:gd name="connsiteY4" fmla="*/ 95401 h 3861739"/>
              <a:gd name="connsiteX5" fmla="*/ 1957331 w 6310745"/>
              <a:gd name="connsiteY5" fmla="*/ 323658 h 3861739"/>
              <a:gd name="connsiteX6" fmla="*/ 413011 w 6310745"/>
              <a:gd name="connsiteY6" fmla="*/ 1429370 h 3861739"/>
              <a:gd name="connsiteX7" fmla="*/ 88087 w 6310745"/>
              <a:gd name="connsiteY7" fmla="*/ 2204577 h 3861739"/>
              <a:gd name="connsiteX8" fmla="*/ 109862 w 6310745"/>
              <a:gd name="connsiteY8" fmla="*/ 2159496 h 3861739"/>
              <a:gd name="connsiteX9" fmla="*/ 566286 w 6310745"/>
              <a:gd name="connsiteY9" fmla="*/ 1369352 h 3861739"/>
              <a:gd name="connsiteX10" fmla="*/ 1648059 w 6310745"/>
              <a:gd name="connsiteY10" fmla="*/ 484837 h 3861739"/>
              <a:gd name="connsiteX11" fmla="*/ 2969865 w 6310745"/>
              <a:gd name="connsiteY11" fmla="*/ 91462 h 3861739"/>
              <a:gd name="connsiteX12" fmla="*/ 3495357 w 6310745"/>
              <a:gd name="connsiteY12" fmla="*/ 893 h 3861739"/>
              <a:gd name="connsiteX13" fmla="*/ 3941913 w 6310745"/>
              <a:gd name="connsiteY13" fmla="*/ 37963 h 3861739"/>
              <a:gd name="connsiteX14" fmla="*/ 5299614 w 6310745"/>
              <a:gd name="connsiteY14" fmla="*/ 324201 h 3861739"/>
              <a:gd name="connsiteX15" fmla="*/ 6213700 w 6310745"/>
              <a:gd name="connsiteY15" fmla="*/ 666307 h 3861739"/>
              <a:gd name="connsiteX16" fmla="*/ 6310745 w 6310745"/>
              <a:gd name="connsiteY16" fmla="*/ 718092 h 3861739"/>
              <a:gd name="connsiteX17" fmla="*/ 6310745 w 6310745"/>
              <a:gd name="connsiteY17" fmla="*/ 786964 h 3861739"/>
              <a:gd name="connsiteX18" fmla="*/ 6223734 w 6310745"/>
              <a:gd name="connsiteY18" fmla="*/ 739515 h 3861739"/>
              <a:gd name="connsiteX19" fmla="*/ 5436559 w 6310745"/>
              <a:gd name="connsiteY19" fmla="*/ 427942 h 3861739"/>
              <a:gd name="connsiteX20" fmla="*/ 5314925 w 6310745"/>
              <a:gd name="connsiteY20" fmla="*/ 390465 h 3861739"/>
              <a:gd name="connsiteX21" fmla="*/ 5198564 w 6310745"/>
              <a:gd name="connsiteY21" fmla="*/ 357468 h 3861739"/>
              <a:gd name="connsiteX22" fmla="*/ 5826636 w 6310745"/>
              <a:gd name="connsiteY22" fmla="*/ 619266 h 3861739"/>
              <a:gd name="connsiteX23" fmla="*/ 6125359 w 6310745"/>
              <a:gd name="connsiteY23" fmla="*/ 778370 h 3861739"/>
              <a:gd name="connsiteX24" fmla="*/ 6310745 w 6310745"/>
              <a:gd name="connsiteY24" fmla="*/ 896973 h 3861739"/>
              <a:gd name="connsiteX25" fmla="*/ 6310745 w 6310745"/>
              <a:gd name="connsiteY25" fmla="*/ 3861739 h 3861739"/>
              <a:gd name="connsiteX26" fmla="*/ 974639 w 6310745"/>
              <a:gd name="connsiteY26" fmla="*/ 3861739 h 3861739"/>
              <a:gd name="connsiteX27" fmla="*/ 719986 w 6310745"/>
              <a:gd name="connsiteY27" fmla="*/ 3659957 h 3861739"/>
              <a:gd name="connsiteX28" fmla="*/ 299202 w 6310745"/>
              <a:gd name="connsiteY28" fmla="*/ 3177626 h 3861739"/>
              <a:gd name="connsiteX29" fmla="*/ 52873 w 6310745"/>
              <a:gd name="connsiteY29" fmla="*/ 2564820 h 3861739"/>
              <a:gd name="connsiteX30" fmla="*/ 21743 w 6310745"/>
              <a:gd name="connsiteY30" fmla="*/ 2457276 h 3861739"/>
              <a:gd name="connsiteX31" fmla="*/ 15788 w 6310745"/>
              <a:gd name="connsiteY31" fmla="*/ 2193035 h 3861739"/>
              <a:gd name="connsiteX32" fmla="*/ 1087523 w 6310745"/>
              <a:gd name="connsiteY32" fmla="*/ 695306 h 3861739"/>
              <a:gd name="connsiteX33" fmla="*/ 2765215 w 6310745"/>
              <a:gd name="connsiteY33" fmla="*/ 56158 h 3861739"/>
              <a:gd name="connsiteX34" fmla="*/ 3120078 w 6310745"/>
              <a:gd name="connsiteY34" fmla="*/ 15422 h 3861739"/>
              <a:gd name="connsiteX35" fmla="*/ 3495357 w 6310745"/>
              <a:gd name="connsiteY35" fmla="*/ 893 h 386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0745" h="3861739">
                <a:moveTo>
                  <a:pt x="5172027" y="351902"/>
                </a:moveTo>
                <a:cubicBezTo>
                  <a:pt x="5172027" y="351902"/>
                  <a:pt x="5172027" y="352852"/>
                  <a:pt x="5173047" y="352987"/>
                </a:cubicBezTo>
                <a:lnTo>
                  <a:pt x="5177471" y="352581"/>
                </a:lnTo>
                <a:close/>
                <a:moveTo>
                  <a:pt x="2969865" y="91462"/>
                </a:moveTo>
                <a:cubicBezTo>
                  <a:pt x="2952701" y="89711"/>
                  <a:pt x="2935264" y="91055"/>
                  <a:pt x="2918830" y="95401"/>
                </a:cubicBezTo>
                <a:cubicBezTo>
                  <a:pt x="2586081" y="133611"/>
                  <a:pt x="2262146" y="210506"/>
                  <a:pt x="1957331" y="323658"/>
                </a:cubicBezTo>
                <a:cubicBezTo>
                  <a:pt x="1300170" y="565494"/>
                  <a:pt x="773488" y="924243"/>
                  <a:pt x="413011" y="1429370"/>
                </a:cubicBezTo>
                <a:cubicBezTo>
                  <a:pt x="241125" y="1667934"/>
                  <a:pt x="130650" y="1931482"/>
                  <a:pt x="88087" y="2204577"/>
                </a:cubicBezTo>
                <a:cubicBezTo>
                  <a:pt x="96253" y="2189777"/>
                  <a:pt x="103398" y="2174704"/>
                  <a:pt x="109862" y="2159496"/>
                </a:cubicBezTo>
                <a:cubicBezTo>
                  <a:pt x="227584" y="1883441"/>
                  <a:pt x="374053" y="1617978"/>
                  <a:pt x="566286" y="1369352"/>
                </a:cubicBezTo>
                <a:cubicBezTo>
                  <a:pt x="843916" y="1009789"/>
                  <a:pt x="1197929" y="710108"/>
                  <a:pt x="1648059" y="484837"/>
                </a:cubicBezTo>
                <a:cubicBezTo>
                  <a:pt x="2053957" y="281700"/>
                  <a:pt x="2497621" y="159899"/>
                  <a:pt x="2969865" y="91462"/>
                </a:cubicBezTo>
                <a:close/>
                <a:moveTo>
                  <a:pt x="3495357" y="893"/>
                </a:moveTo>
                <a:cubicBezTo>
                  <a:pt x="3633661" y="-4539"/>
                  <a:pt x="3787957" y="15693"/>
                  <a:pt x="3941913" y="37963"/>
                </a:cubicBezTo>
                <a:cubicBezTo>
                  <a:pt x="4403949" y="104770"/>
                  <a:pt x="4858161" y="195339"/>
                  <a:pt x="5299614" y="324201"/>
                </a:cubicBezTo>
                <a:cubicBezTo>
                  <a:pt x="5617945" y="417079"/>
                  <a:pt x="5925559" y="526685"/>
                  <a:pt x="6213700" y="666307"/>
                </a:cubicBezTo>
                <a:lnTo>
                  <a:pt x="6310745" y="718092"/>
                </a:lnTo>
                <a:lnTo>
                  <a:pt x="6310745" y="786964"/>
                </a:lnTo>
                <a:lnTo>
                  <a:pt x="6223734" y="739515"/>
                </a:lnTo>
                <a:cubicBezTo>
                  <a:pt x="5975170" y="615379"/>
                  <a:pt x="5710361" y="515015"/>
                  <a:pt x="5436559" y="427942"/>
                </a:cubicBezTo>
                <a:cubicBezTo>
                  <a:pt x="5396292" y="415002"/>
                  <a:pt x="5355753" y="402509"/>
                  <a:pt x="5314925" y="390465"/>
                </a:cubicBezTo>
                <a:cubicBezTo>
                  <a:pt x="5276307" y="379059"/>
                  <a:pt x="5237351" y="368468"/>
                  <a:pt x="5198564" y="357468"/>
                </a:cubicBezTo>
                <a:cubicBezTo>
                  <a:pt x="5414393" y="434473"/>
                  <a:pt x="5624129" y="521907"/>
                  <a:pt x="5826636" y="619266"/>
                </a:cubicBezTo>
                <a:cubicBezTo>
                  <a:pt x="5929344" y="669507"/>
                  <a:pt x="6029097" y="722388"/>
                  <a:pt x="6125359" y="778370"/>
                </a:cubicBezTo>
                <a:lnTo>
                  <a:pt x="6310745" y="896973"/>
                </a:lnTo>
                <a:lnTo>
                  <a:pt x="6310745" y="3861739"/>
                </a:lnTo>
                <a:lnTo>
                  <a:pt x="974639" y="3861739"/>
                </a:lnTo>
                <a:lnTo>
                  <a:pt x="719986" y="3659957"/>
                </a:lnTo>
                <a:cubicBezTo>
                  <a:pt x="556844" y="3515259"/>
                  <a:pt x="415052" y="3355506"/>
                  <a:pt x="299202" y="3177626"/>
                </a:cubicBezTo>
                <a:cubicBezTo>
                  <a:pt x="173197" y="2986301"/>
                  <a:pt x="89840" y="2778941"/>
                  <a:pt x="52873" y="2564820"/>
                </a:cubicBezTo>
                <a:cubicBezTo>
                  <a:pt x="46170" y="2528361"/>
                  <a:pt x="35760" y="2492390"/>
                  <a:pt x="21743" y="2457276"/>
                </a:cubicBezTo>
                <a:cubicBezTo>
                  <a:pt x="-12282" y="2369287"/>
                  <a:pt x="-34" y="2280753"/>
                  <a:pt x="15788" y="2193035"/>
                </a:cubicBezTo>
                <a:cubicBezTo>
                  <a:pt x="125343" y="1581179"/>
                  <a:pt x="505554" y="1091397"/>
                  <a:pt x="1087523" y="695306"/>
                </a:cubicBezTo>
                <a:cubicBezTo>
                  <a:pt x="1574397" y="363308"/>
                  <a:pt x="2138335" y="155961"/>
                  <a:pt x="2765215" y="56158"/>
                </a:cubicBezTo>
                <a:cubicBezTo>
                  <a:pt x="2882595" y="37419"/>
                  <a:pt x="3000997" y="24655"/>
                  <a:pt x="3120078" y="15422"/>
                </a:cubicBezTo>
                <a:cubicBezTo>
                  <a:pt x="3239161" y="6188"/>
                  <a:pt x="3356711" y="2250"/>
                  <a:pt x="3495357" y="893"/>
                </a:cubicBezTo>
                <a:close/>
              </a:path>
            </a:pathLst>
          </a:custGeom>
          <a:solidFill>
            <a:srgbClr val="E729A0">
              <a:alpha val="91000"/>
            </a:srgbClr>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AE1C5F27-37AF-4AAA-A422-CA58360A29BB}"/>
              </a:ext>
            </a:extLst>
          </p:cNvPr>
          <p:cNvSpPr>
            <a:spLocks noGrp="1"/>
          </p:cNvSpPr>
          <p:nvPr>
            <p:ph type="ctrTitle"/>
          </p:nvPr>
        </p:nvSpPr>
        <p:spPr>
          <a:xfrm>
            <a:off x="5669280" y="3885298"/>
            <a:ext cx="6912880" cy="1390218"/>
          </a:xfrm>
        </p:spPr>
        <p:txBody>
          <a:bodyPr anchor="b">
            <a:normAutofit/>
          </a:bodyPr>
          <a:lstStyle/>
          <a:p>
            <a:pPr algn="ctr"/>
            <a:r>
              <a:rPr lang="en-US" sz="4000" dirty="0">
                <a:solidFill>
                  <a:schemeClr val="bg1"/>
                </a:solidFill>
              </a:rPr>
              <a:t>…now make it fashion.</a:t>
            </a:r>
          </a:p>
        </p:txBody>
      </p:sp>
      <p:sp>
        <p:nvSpPr>
          <p:cNvPr id="3" name="Subtitle 2">
            <a:extLst>
              <a:ext uri="{FF2B5EF4-FFF2-40B4-BE49-F238E27FC236}">
                <a16:creationId xmlns:a16="http://schemas.microsoft.com/office/drawing/2014/main" id="{8B72E61C-F42A-4F28-9077-0836A1BB30D4}"/>
              </a:ext>
            </a:extLst>
          </p:cNvPr>
          <p:cNvSpPr>
            <a:spLocks noGrp="1"/>
          </p:cNvSpPr>
          <p:nvPr>
            <p:ph type="subTitle" idx="1"/>
          </p:nvPr>
        </p:nvSpPr>
        <p:spPr>
          <a:xfrm>
            <a:off x="7010481" y="5586497"/>
            <a:ext cx="4569248" cy="555608"/>
          </a:xfrm>
        </p:spPr>
        <p:txBody>
          <a:bodyPr>
            <a:normAutofit fontScale="77500" lnSpcReduction="20000"/>
          </a:bodyPr>
          <a:lstStyle/>
          <a:p>
            <a:pPr algn="ctr"/>
            <a:r>
              <a:rPr lang="en-US" dirty="0">
                <a:solidFill>
                  <a:schemeClr val="bg1"/>
                </a:solidFill>
                <a:latin typeface="Abadi" panose="020B0604020202020204" pitchFamily="34" charset="0"/>
              </a:rPr>
              <a:t>Jennifer Love Gironda, </a:t>
            </a:r>
            <a:r>
              <a:rPr lang="en-US" dirty="0" err="1">
                <a:solidFill>
                  <a:schemeClr val="bg1"/>
                </a:solidFill>
                <a:latin typeface="Abadi" panose="020B0604020202020204" pitchFamily="34" charset="0"/>
              </a:rPr>
              <a:t>MAEd</a:t>
            </a:r>
            <a:r>
              <a:rPr lang="en-US" dirty="0">
                <a:solidFill>
                  <a:schemeClr val="bg1"/>
                </a:solidFill>
                <a:latin typeface="Abadi" panose="020B0604020202020204" pitchFamily="34" charset="0"/>
              </a:rPr>
              <a:t>/NBCT</a:t>
            </a:r>
          </a:p>
        </p:txBody>
      </p:sp>
      <p:sp>
        <p:nvSpPr>
          <p:cNvPr id="13" name="Rectangle 6">
            <a:extLst>
              <a:ext uri="{FF2B5EF4-FFF2-40B4-BE49-F238E27FC236}">
                <a16:creationId xmlns:a16="http://schemas.microsoft.com/office/drawing/2014/main" id="{72E0F698-EDF5-464C-B466-8D34B8AF1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9179" y="5344820"/>
            <a:ext cx="3994793" cy="27432"/>
          </a:xfrm>
          <a:custGeom>
            <a:avLst/>
            <a:gdLst>
              <a:gd name="connsiteX0" fmla="*/ 0 w 3994793"/>
              <a:gd name="connsiteY0" fmla="*/ 0 h 27432"/>
              <a:gd name="connsiteX1" fmla="*/ 745695 w 3994793"/>
              <a:gd name="connsiteY1" fmla="*/ 0 h 27432"/>
              <a:gd name="connsiteX2" fmla="*/ 1451441 w 3994793"/>
              <a:gd name="connsiteY2" fmla="*/ 0 h 27432"/>
              <a:gd name="connsiteX3" fmla="*/ 2157188 w 3994793"/>
              <a:gd name="connsiteY3" fmla="*/ 0 h 27432"/>
              <a:gd name="connsiteX4" fmla="*/ 2703143 w 3994793"/>
              <a:gd name="connsiteY4" fmla="*/ 0 h 27432"/>
              <a:gd name="connsiteX5" fmla="*/ 3289046 w 3994793"/>
              <a:gd name="connsiteY5" fmla="*/ 0 h 27432"/>
              <a:gd name="connsiteX6" fmla="*/ 3994793 w 3994793"/>
              <a:gd name="connsiteY6" fmla="*/ 0 h 27432"/>
              <a:gd name="connsiteX7" fmla="*/ 3994793 w 3994793"/>
              <a:gd name="connsiteY7" fmla="*/ 27432 h 27432"/>
              <a:gd name="connsiteX8" fmla="*/ 3328994 w 3994793"/>
              <a:gd name="connsiteY8" fmla="*/ 27432 h 27432"/>
              <a:gd name="connsiteX9" fmla="*/ 2783039 w 3994793"/>
              <a:gd name="connsiteY9" fmla="*/ 27432 h 27432"/>
              <a:gd name="connsiteX10" fmla="*/ 2237084 w 3994793"/>
              <a:gd name="connsiteY10" fmla="*/ 27432 h 27432"/>
              <a:gd name="connsiteX11" fmla="*/ 1531337 w 3994793"/>
              <a:gd name="connsiteY11" fmla="*/ 27432 h 27432"/>
              <a:gd name="connsiteX12" fmla="*/ 945434 w 3994793"/>
              <a:gd name="connsiteY12" fmla="*/ 27432 h 27432"/>
              <a:gd name="connsiteX13" fmla="*/ 0 w 3994793"/>
              <a:gd name="connsiteY13" fmla="*/ 27432 h 27432"/>
              <a:gd name="connsiteX14" fmla="*/ 0 w 3994793"/>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4793" h="27432" fill="none" extrusionOk="0">
                <a:moveTo>
                  <a:pt x="0" y="0"/>
                </a:moveTo>
                <a:cubicBezTo>
                  <a:pt x="285474" y="-22732"/>
                  <a:pt x="421546" y="-1893"/>
                  <a:pt x="745695" y="0"/>
                </a:cubicBezTo>
                <a:cubicBezTo>
                  <a:pt x="1069844" y="1893"/>
                  <a:pt x="1267051" y="4066"/>
                  <a:pt x="1451441" y="0"/>
                </a:cubicBezTo>
                <a:cubicBezTo>
                  <a:pt x="1635831" y="-4066"/>
                  <a:pt x="1865269" y="3287"/>
                  <a:pt x="2157188" y="0"/>
                </a:cubicBezTo>
                <a:cubicBezTo>
                  <a:pt x="2449107" y="-3287"/>
                  <a:pt x="2473776" y="-12720"/>
                  <a:pt x="2703143" y="0"/>
                </a:cubicBezTo>
                <a:cubicBezTo>
                  <a:pt x="2932510" y="12720"/>
                  <a:pt x="3023998" y="17286"/>
                  <a:pt x="3289046" y="0"/>
                </a:cubicBezTo>
                <a:cubicBezTo>
                  <a:pt x="3554094" y="-17286"/>
                  <a:pt x="3836668" y="10296"/>
                  <a:pt x="3994793" y="0"/>
                </a:cubicBezTo>
                <a:cubicBezTo>
                  <a:pt x="3993836" y="8431"/>
                  <a:pt x="3994444" y="14612"/>
                  <a:pt x="3994793" y="27432"/>
                </a:cubicBezTo>
                <a:cubicBezTo>
                  <a:pt x="3751330" y="45147"/>
                  <a:pt x="3618521" y="7232"/>
                  <a:pt x="3328994" y="27432"/>
                </a:cubicBezTo>
                <a:cubicBezTo>
                  <a:pt x="3039467" y="47632"/>
                  <a:pt x="2908653" y="25202"/>
                  <a:pt x="2783039" y="27432"/>
                </a:cubicBezTo>
                <a:cubicBezTo>
                  <a:pt x="2657426" y="29662"/>
                  <a:pt x="2373985" y="40038"/>
                  <a:pt x="2237084" y="27432"/>
                </a:cubicBezTo>
                <a:cubicBezTo>
                  <a:pt x="2100183" y="14826"/>
                  <a:pt x="1862145" y="31781"/>
                  <a:pt x="1531337" y="27432"/>
                </a:cubicBezTo>
                <a:cubicBezTo>
                  <a:pt x="1200529" y="23083"/>
                  <a:pt x="1153029" y="12124"/>
                  <a:pt x="945434" y="27432"/>
                </a:cubicBezTo>
                <a:cubicBezTo>
                  <a:pt x="737839" y="42740"/>
                  <a:pt x="371500" y="-18970"/>
                  <a:pt x="0" y="27432"/>
                </a:cubicBezTo>
                <a:cubicBezTo>
                  <a:pt x="226" y="18208"/>
                  <a:pt x="-648" y="12891"/>
                  <a:pt x="0" y="0"/>
                </a:cubicBezTo>
                <a:close/>
              </a:path>
              <a:path w="3994793" h="27432" stroke="0" extrusionOk="0">
                <a:moveTo>
                  <a:pt x="0" y="0"/>
                </a:moveTo>
                <a:cubicBezTo>
                  <a:pt x="233202" y="14567"/>
                  <a:pt x="387388" y="28518"/>
                  <a:pt x="625851" y="0"/>
                </a:cubicBezTo>
                <a:cubicBezTo>
                  <a:pt x="864314" y="-28518"/>
                  <a:pt x="1027047" y="-26118"/>
                  <a:pt x="1171806" y="0"/>
                </a:cubicBezTo>
                <a:cubicBezTo>
                  <a:pt x="1316566" y="26118"/>
                  <a:pt x="1639655" y="-2490"/>
                  <a:pt x="1917501" y="0"/>
                </a:cubicBezTo>
                <a:cubicBezTo>
                  <a:pt x="2195348" y="2490"/>
                  <a:pt x="2328758" y="19053"/>
                  <a:pt x="2543352" y="0"/>
                </a:cubicBezTo>
                <a:cubicBezTo>
                  <a:pt x="2757946" y="-19053"/>
                  <a:pt x="3028913" y="23876"/>
                  <a:pt x="3169202" y="0"/>
                </a:cubicBezTo>
                <a:cubicBezTo>
                  <a:pt x="3309491" y="-23876"/>
                  <a:pt x="3706249" y="-31775"/>
                  <a:pt x="3994793" y="0"/>
                </a:cubicBezTo>
                <a:cubicBezTo>
                  <a:pt x="3993438" y="9524"/>
                  <a:pt x="3993591" y="13975"/>
                  <a:pt x="3994793" y="27432"/>
                </a:cubicBezTo>
                <a:cubicBezTo>
                  <a:pt x="3717302" y="841"/>
                  <a:pt x="3475105" y="20835"/>
                  <a:pt x="3328994" y="27432"/>
                </a:cubicBezTo>
                <a:cubicBezTo>
                  <a:pt x="3182883" y="34029"/>
                  <a:pt x="3048913" y="25304"/>
                  <a:pt x="2783039" y="27432"/>
                </a:cubicBezTo>
                <a:cubicBezTo>
                  <a:pt x="2517165" y="29560"/>
                  <a:pt x="2371663" y="19960"/>
                  <a:pt x="2117240" y="27432"/>
                </a:cubicBezTo>
                <a:cubicBezTo>
                  <a:pt x="1862817" y="34904"/>
                  <a:pt x="1771642" y="53179"/>
                  <a:pt x="1451441" y="27432"/>
                </a:cubicBezTo>
                <a:cubicBezTo>
                  <a:pt x="1131240" y="1685"/>
                  <a:pt x="1013354" y="33667"/>
                  <a:pt x="825591" y="27432"/>
                </a:cubicBezTo>
                <a:cubicBezTo>
                  <a:pt x="637828" y="21198"/>
                  <a:pt x="270465" y="28145"/>
                  <a:pt x="0" y="27432"/>
                </a:cubicBezTo>
                <a:cubicBezTo>
                  <a:pt x="-800" y="16780"/>
                  <a:pt x="-583" y="1291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488BA95-C9B0-445A-9E32-F57E61688ECF}"/>
              </a:ext>
            </a:extLst>
          </p:cNvPr>
          <p:cNvSpPr txBox="1"/>
          <p:nvPr/>
        </p:nvSpPr>
        <p:spPr>
          <a:xfrm>
            <a:off x="7069534" y="3885298"/>
            <a:ext cx="4703999" cy="369332"/>
          </a:xfrm>
          <a:prstGeom prst="rect">
            <a:avLst/>
          </a:prstGeom>
          <a:noFill/>
        </p:spPr>
        <p:txBody>
          <a:bodyPr wrap="square" rtlCol="0">
            <a:spAutoFit/>
          </a:bodyPr>
          <a:lstStyle/>
          <a:p>
            <a:r>
              <a:rPr lang="en-US" dirty="0">
                <a:solidFill>
                  <a:schemeClr val="bg1"/>
                </a:solidFill>
                <a:latin typeface="Abadi" panose="020B0604020104020204" pitchFamily="34" charset="0"/>
              </a:rPr>
              <a:t>ECU Art Education Guild Presentation, Part 2</a:t>
            </a:r>
          </a:p>
        </p:txBody>
      </p:sp>
    </p:spTree>
    <p:extLst>
      <p:ext uri="{BB962C8B-B14F-4D97-AF65-F5344CB8AC3E}">
        <p14:creationId xmlns:p14="http://schemas.microsoft.com/office/powerpoint/2010/main" val="353396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A7B7-78F2-4EBA-BE11-6458260EE297}"/>
              </a:ext>
            </a:extLst>
          </p:cNvPr>
          <p:cNvSpPr>
            <a:spLocks noGrp="1"/>
          </p:cNvSpPr>
          <p:nvPr>
            <p:ph type="title"/>
          </p:nvPr>
        </p:nvSpPr>
        <p:spPr>
          <a:xfrm>
            <a:off x="1747520" y="1229360"/>
            <a:ext cx="8757920" cy="3891280"/>
          </a:xfrm>
          <a:solidFill>
            <a:schemeClr val="bg1"/>
          </a:solidFill>
        </p:spPr>
        <p:txBody>
          <a:bodyPr/>
          <a:lstStyle/>
          <a:p>
            <a:r>
              <a:rPr lang="en-US" sz="7000" dirty="0">
                <a:solidFill>
                  <a:schemeClr val="accent1"/>
                </a:solidFill>
              </a:rPr>
              <a:t>‘My ‘Ah-ha Moment</a:t>
            </a:r>
            <a:r>
              <a:rPr lang="en-US" dirty="0">
                <a:solidFill>
                  <a:schemeClr val="accent1"/>
                </a:solidFill>
              </a:rPr>
              <a:t>’</a:t>
            </a:r>
            <a:br>
              <a:rPr lang="en-US" dirty="0"/>
            </a:br>
            <a:endParaRPr lang="en-US" dirty="0"/>
          </a:p>
        </p:txBody>
      </p:sp>
      <p:sp>
        <p:nvSpPr>
          <p:cNvPr id="3" name="TextBox 2">
            <a:extLst>
              <a:ext uri="{FF2B5EF4-FFF2-40B4-BE49-F238E27FC236}">
                <a16:creationId xmlns:a16="http://schemas.microsoft.com/office/drawing/2014/main" id="{EEFC2481-692F-4427-9FD9-84DA2734B4F4}"/>
              </a:ext>
            </a:extLst>
          </p:cNvPr>
          <p:cNvSpPr txBox="1"/>
          <p:nvPr/>
        </p:nvSpPr>
        <p:spPr>
          <a:xfrm>
            <a:off x="1899920" y="3260872"/>
            <a:ext cx="8392160" cy="1569660"/>
          </a:xfrm>
          <a:prstGeom prst="rect">
            <a:avLst/>
          </a:prstGeom>
          <a:noFill/>
        </p:spPr>
        <p:txBody>
          <a:bodyPr wrap="square" rtlCol="0">
            <a:spAutoFit/>
          </a:bodyPr>
          <a:lstStyle/>
          <a:p>
            <a:pPr algn="ctr"/>
            <a:r>
              <a:rPr lang="en-US" sz="3200" dirty="0">
                <a:latin typeface="Abadi" panose="020B0604020104020204" pitchFamily="34" charset="0"/>
              </a:rPr>
              <a:t>…I discovered I really enjoyed sketching fashion and there was a name for it- </a:t>
            </a:r>
          </a:p>
          <a:p>
            <a:pPr algn="ctr"/>
            <a:r>
              <a:rPr lang="en-US" sz="3200" dirty="0">
                <a:latin typeface="Abadi" panose="020B0604020104020204" pitchFamily="34" charset="0"/>
              </a:rPr>
              <a:t>Fashion Illustration. I am obsessed.</a:t>
            </a:r>
          </a:p>
        </p:txBody>
      </p:sp>
    </p:spTree>
    <p:extLst>
      <p:ext uri="{BB962C8B-B14F-4D97-AF65-F5344CB8AC3E}">
        <p14:creationId xmlns:p14="http://schemas.microsoft.com/office/powerpoint/2010/main" val="826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A7B7-78F2-4EBA-BE11-6458260EE297}"/>
              </a:ext>
            </a:extLst>
          </p:cNvPr>
          <p:cNvSpPr>
            <a:spLocks noGrp="1"/>
          </p:cNvSpPr>
          <p:nvPr>
            <p:ph type="title"/>
          </p:nvPr>
        </p:nvSpPr>
        <p:spPr>
          <a:xfrm>
            <a:off x="1747520" y="1229360"/>
            <a:ext cx="8757920" cy="3891280"/>
          </a:xfrm>
          <a:solidFill>
            <a:schemeClr val="bg1"/>
          </a:solidFill>
        </p:spPr>
        <p:txBody>
          <a:bodyPr/>
          <a:lstStyle/>
          <a:p>
            <a:r>
              <a:rPr lang="en-US" dirty="0"/>
              <a:t>Hi, I’m Jenny!</a:t>
            </a:r>
            <a:br>
              <a:rPr lang="en-US" dirty="0"/>
            </a:br>
            <a:endParaRPr lang="en-US" dirty="0"/>
          </a:p>
        </p:txBody>
      </p:sp>
      <p:sp>
        <p:nvSpPr>
          <p:cNvPr id="3" name="TextBox 2">
            <a:extLst>
              <a:ext uri="{FF2B5EF4-FFF2-40B4-BE49-F238E27FC236}">
                <a16:creationId xmlns:a16="http://schemas.microsoft.com/office/drawing/2014/main" id="{EEFC2481-692F-4427-9FD9-84DA2734B4F4}"/>
              </a:ext>
            </a:extLst>
          </p:cNvPr>
          <p:cNvSpPr txBox="1"/>
          <p:nvPr/>
        </p:nvSpPr>
        <p:spPr>
          <a:xfrm rot="20884057">
            <a:off x="4271684" y="3958953"/>
            <a:ext cx="7045566" cy="1754326"/>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solidFill>
                  <a:schemeClr val="bg1"/>
                </a:solidFill>
                <a:latin typeface="Abadi" panose="020B0604020104020204" pitchFamily="34" charset="0"/>
              </a:rPr>
              <a:t>BFA, East Carolina, 2001 (Art Education/Textiles)</a:t>
            </a:r>
          </a:p>
          <a:p>
            <a:pPr marL="285750" indent="-285750">
              <a:buFont typeface="Arial" panose="020B0604020202020204" pitchFamily="34" charset="0"/>
              <a:buChar char="•"/>
            </a:pPr>
            <a:r>
              <a:rPr lang="en-US" dirty="0" err="1">
                <a:solidFill>
                  <a:schemeClr val="bg1"/>
                </a:solidFill>
                <a:latin typeface="Abadi" panose="020B0604020104020204" pitchFamily="34" charset="0"/>
              </a:rPr>
              <a:t>MAEd</a:t>
            </a:r>
            <a:r>
              <a:rPr lang="en-US" dirty="0">
                <a:solidFill>
                  <a:schemeClr val="bg1"/>
                </a:solidFill>
                <a:latin typeface="Abadi" panose="020B0604020104020204" pitchFamily="34" charset="0"/>
              </a:rPr>
              <a:t>, East Carolina, 2009 (Art Education/Textiles)</a:t>
            </a:r>
          </a:p>
          <a:p>
            <a:pPr marL="285750" indent="-285750">
              <a:buFont typeface="Arial" panose="020B0604020202020204" pitchFamily="34" charset="0"/>
              <a:buChar char="•"/>
            </a:pPr>
            <a:r>
              <a:rPr lang="en-US" dirty="0">
                <a:solidFill>
                  <a:schemeClr val="bg1"/>
                </a:solidFill>
                <a:latin typeface="Abadi" panose="020B0604020104020204" pitchFamily="34" charset="0"/>
              </a:rPr>
              <a:t>National Board Certified Teacher, Early/Middle Childhood</a:t>
            </a:r>
          </a:p>
          <a:p>
            <a:pPr marL="285750" indent="-285750">
              <a:buFont typeface="Arial" panose="020B0604020202020204" pitchFamily="34" charset="0"/>
              <a:buChar char="•"/>
            </a:pPr>
            <a:r>
              <a:rPr lang="en-US" dirty="0">
                <a:solidFill>
                  <a:schemeClr val="bg1"/>
                </a:solidFill>
                <a:latin typeface="Abadi" panose="020B0604020104020204" pitchFamily="34" charset="0"/>
              </a:rPr>
              <a:t>19</a:t>
            </a:r>
            <a:r>
              <a:rPr lang="en-US" baseline="30000" dirty="0">
                <a:solidFill>
                  <a:schemeClr val="bg1"/>
                </a:solidFill>
                <a:latin typeface="Abadi" panose="020B0604020104020204" pitchFamily="34" charset="0"/>
              </a:rPr>
              <a:t>th</a:t>
            </a:r>
            <a:r>
              <a:rPr lang="en-US" dirty="0">
                <a:solidFill>
                  <a:schemeClr val="bg1"/>
                </a:solidFill>
                <a:latin typeface="Abadi" panose="020B0604020104020204" pitchFamily="34" charset="0"/>
              </a:rPr>
              <a:t> year as an art teacher (have taught all grades, K-12)</a:t>
            </a:r>
          </a:p>
          <a:p>
            <a:pPr marL="285750" indent="-285750">
              <a:buFont typeface="Arial" panose="020B0604020202020204" pitchFamily="34" charset="0"/>
              <a:buChar char="•"/>
            </a:pPr>
            <a:r>
              <a:rPr lang="en-US" dirty="0">
                <a:solidFill>
                  <a:schemeClr val="bg1"/>
                </a:solidFill>
                <a:latin typeface="Abadi" panose="020B0604020104020204" pitchFamily="34" charset="0"/>
              </a:rPr>
              <a:t>Recognitions include Teacher of the Year, Palm Beach County Muse Award, FAAE State Teaching Artist Residency</a:t>
            </a:r>
          </a:p>
        </p:txBody>
      </p:sp>
    </p:spTree>
    <p:extLst>
      <p:ext uri="{BB962C8B-B14F-4D97-AF65-F5344CB8AC3E}">
        <p14:creationId xmlns:p14="http://schemas.microsoft.com/office/powerpoint/2010/main" val="2946649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868531CC-6176-43E4-AEF2-DB328A569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103" y="1828756"/>
            <a:ext cx="10847794" cy="2751865"/>
          </a:xfrm>
          <a:prstGeom prst="rect">
            <a:avLst/>
          </a:prstGeom>
        </p:spPr>
      </p:pic>
      <p:sp>
        <p:nvSpPr>
          <p:cNvPr id="4" name="TextBox 3">
            <a:extLst>
              <a:ext uri="{FF2B5EF4-FFF2-40B4-BE49-F238E27FC236}">
                <a16:creationId xmlns:a16="http://schemas.microsoft.com/office/drawing/2014/main" id="{877A0848-93F1-488A-913C-EB1F537721A6}"/>
              </a:ext>
            </a:extLst>
          </p:cNvPr>
          <p:cNvSpPr txBox="1"/>
          <p:nvPr/>
        </p:nvSpPr>
        <p:spPr>
          <a:xfrm>
            <a:off x="5040903" y="4334400"/>
            <a:ext cx="7415257" cy="246221"/>
          </a:xfrm>
          <a:prstGeom prst="rect">
            <a:avLst/>
          </a:prstGeom>
          <a:noFill/>
        </p:spPr>
        <p:txBody>
          <a:bodyPr wrap="square" rtlCol="0">
            <a:spAutoFit/>
          </a:bodyPr>
          <a:lstStyle/>
          <a:p>
            <a:r>
              <a:rPr lang="en-US" sz="1000" dirty="0">
                <a:latin typeface="Abadi" panose="020B0604020104020204" pitchFamily="34" charset="0"/>
              </a:rPr>
              <a:t>https://www.masterclass.com/articles/what-is-a-croquis-learn-how-to-draw-croquis-with-detailed-step-by-step-guide</a:t>
            </a:r>
          </a:p>
        </p:txBody>
      </p:sp>
    </p:spTree>
    <p:extLst>
      <p:ext uri="{BB962C8B-B14F-4D97-AF65-F5344CB8AC3E}">
        <p14:creationId xmlns:p14="http://schemas.microsoft.com/office/powerpoint/2010/main" val="4150849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A7B7-78F2-4EBA-BE11-6458260EE297}"/>
              </a:ext>
            </a:extLst>
          </p:cNvPr>
          <p:cNvSpPr>
            <a:spLocks noGrp="1"/>
          </p:cNvSpPr>
          <p:nvPr>
            <p:ph type="title"/>
          </p:nvPr>
        </p:nvSpPr>
        <p:spPr>
          <a:xfrm>
            <a:off x="1747520" y="1229360"/>
            <a:ext cx="8757920" cy="3891280"/>
          </a:xfrm>
          <a:solidFill>
            <a:schemeClr val="bg1"/>
          </a:solidFill>
        </p:spPr>
        <p:txBody>
          <a:bodyPr/>
          <a:lstStyle/>
          <a:p>
            <a:r>
              <a:rPr lang="en-US" sz="7000" dirty="0">
                <a:solidFill>
                  <a:schemeClr val="accent1"/>
                </a:solidFill>
              </a:rPr>
              <a:t>‘</a:t>
            </a:r>
            <a:r>
              <a:rPr lang="en-US" sz="7000" dirty="0" err="1">
                <a:solidFill>
                  <a:schemeClr val="accent1"/>
                </a:solidFill>
              </a:rPr>
              <a:t>Werrrkkshop</a:t>
            </a:r>
            <a:r>
              <a:rPr lang="en-US" sz="7000" dirty="0">
                <a:solidFill>
                  <a:schemeClr val="accent1"/>
                </a:solidFill>
              </a:rPr>
              <a:t>’</a:t>
            </a:r>
            <a:br>
              <a:rPr lang="en-US" dirty="0"/>
            </a:br>
            <a:endParaRPr lang="en-US" dirty="0"/>
          </a:p>
        </p:txBody>
      </p:sp>
      <p:sp>
        <p:nvSpPr>
          <p:cNvPr id="3" name="TextBox 2">
            <a:extLst>
              <a:ext uri="{FF2B5EF4-FFF2-40B4-BE49-F238E27FC236}">
                <a16:creationId xmlns:a16="http://schemas.microsoft.com/office/drawing/2014/main" id="{EEFC2481-692F-4427-9FD9-84DA2734B4F4}"/>
              </a:ext>
            </a:extLst>
          </p:cNvPr>
          <p:cNvSpPr txBox="1"/>
          <p:nvPr/>
        </p:nvSpPr>
        <p:spPr>
          <a:xfrm>
            <a:off x="2103120" y="3291352"/>
            <a:ext cx="7833360" cy="1077218"/>
          </a:xfrm>
          <a:prstGeom prst="rect">
            <a:avLst/>
          </a:prstGeom>
          <a:noFill/>
        </p:spPr>
        <p:txBody>
          <a:bodyPr wrap="square" rtlCol="0">
            <a:spAutoFit/>
          </a:bodyPr>
          <a:lstStyle/>
          <a:p>
            <a:pPr algn="ctr"/>
            <a:r>
              <a:rPr lang="en-US" sz="3200" dirty="0">
                <a:latin typeface="Abadi" panose="020B0604020104020204" pitchFamily="34" charset="0"/>
              </a:rPr>
              <a:t>Today we will create a croquis and then ‘dress it’ using mixed media.</a:t>
            </a:r>
          </a:p>
        </p:txBody>
      </p:sp>
    </p:spTree>
    <p:extLst>
      <p:ext uri="{BB962C8B-B14F-4D97-AF65-F5344CB8AC3E}">
        <p14:creationId xmlns:p14="http://schemas.microsoft.com/office/powerpoint/2010/main" val="3266184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A7B7-78F2-4EBA-BE11-6458260EE297}"/>
              </a:ext>
            </a:extLst>
          </p:cNvPr>
          <p:cNvSpPr>
            <a:spLocks noGrp="1"/>
          </p:cNvSpPr>
          <p:nvPr>
            <p:ph type="title"/>
          </p:nvPr>
        </p:nvSpPr>
        <p:spPr>
          <a:xfrm>
            <a:off x="1747520" y="1229360"/>
            <a:ext cx="8757920" cy="3891280"/>
          </a:xfrm>
          <a:solidFill>
            <a:schemeClr val="bg1"/>
          </a:solidFill>
        </p:spPr>
        <p:txBody>
          <a:bodyPr/>
          <a:lstStyle/>
          <a:p>
            <a:r>
              <a:rPr lang="en-US" sz="4800" dirty="0">
                <a:solidFill>
                  <a:schemeClr val="accent1"/>
                </a:solidFill>
              </a:rPr>
              <a:t>Fashion in the Classroom.</a:t>
            </a:r>
            <a:br>
              <a:rPr lang="en-US" dirty="0"/>
            </a:br>
            <a:endParaRPr lang="en-US" dirty="0"/>
          </a:p>
        </p:txBody>
      </p:sp>
      <p:sp>
        <p:nvSpPr>
          <p:cNvPr id="3" name="TextBox 2">
            <a:extLst>
              <a:ext uri="{FF2B5EF4-FFF2-40B4-BE49-F238E27FC236}">
                <a16:creationId xmlns:a16="http://schemas.microsoft.com/office/drawing/2014/main" id="{EEFC2481-692F-4427-9FD9-84DA2734B4F4}"/>
              </a:ext>
            </a:extLst>
          </p:cNvPr>
          <p:cNvSpPr txBox="1"/>
          <p:nvPr/>
        </p:nvSpPr>
        <p:spPr>
          <a:xfrm>
            <a:off x="1899920" y="3260872"/>
            <a:ext cx="8392160" cy="1077218"/>
          </a:xfrm>
          <a:prstGeom prst="rect">
            <a:avLst/>
          </a:prstGeom>
          <a:noFill/>
        </p:spPr>
        <p:txBody>
          <a:bodyPr wrap="square" rtlCol="0">
            <a:spAutoFit/>
          </a:bodyPr>
          <a:lstStyle/>
          <a:p>
            <a:pPr algn="ctr"/>
            <a:r>
              <a:rPr lang="en-US" sz="3200" dirty="0">
                <a:latin typeface="Abadi" panose="020B0604020104020204" pitchFamily="34" charset="0"/>
              </a:rPr>
              <a:t>…I include my love for fashion in my teaching. Here are some pics!  </a:t>
            </a:r>
          </a:p>
        </p:txBody>
      </p:sp>
    </p:spTree>
    <p:extLst>
      <p:ext uri="{BB962C8B-B14F-4D97-AF65-F5344CB8AC3E}">
        <p14:creationId xmlns:p14="http://schemas.microsoft.com/office/powerpoint/2010/main" val="2955396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ollage of a person in a dress&#10;&#10;Description automatically generated with low confidence">
            <a:extLst>
              <a:ext uri="{FF2B5EF4-FFF2-40B4-BE49-F238E27FC236}">
                <a16:creationId xmlns:a16="http://schemas.microsoft.com/office/drawing/2014/main" id="{4A9036E9-75EE-400D-ADDB-8DFD03B41218}"/>
              </a:ext>
            </a:extLst>
          </p:cNvPr>
          <p:cNvPicPr>
            <a:picLocks noChangeAspect="1"/>
          </p:cNvPicPr>
          <p:nvPr/>
        </p:nvPicPr>
        <p:blipFill rotWithShape="1">
          <a:blip r:embed="rId2">
            <a:extLst>
              <a:ext uri="{28A0092B-C50C-407E-A947-70E740481C1C}">
                <a14:useLocalDpi xmlns:a14="http://schemas.microsoft.com/office/drawing/2010/main" val="0"/>
              </a:ext>
            </a:extLst>
          </a:blip>
          <a:srcRect r="559" b="5815"/>
          <a:stretch/>
        </p:blipFill>
        <p:spPr>
          <a:xfrm>
            <a:off x="-143659" y="367651"/>
            <a:ext cx="12335659" cy="5962029"/>
          </a:xfrm>
          <a:prstGeom prst="rect">
            <a:avLst/>
          </a:prstGeom>
        </p:spPr>
      </p:pic>
    </p:spTree>
    <p:extLst>
      <p:ext uri="{BB962C8B-B14F-4D97-AF65-F5344CB8AC3E}">
        <p14:creationId xmlns:p14="http://schemas.microsoft.com/office/powerpoint/2010/main" val="1368416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holding a bouquet of flowers&#10;&#10;Description automatically generated with low confidence">
            <a:extLst>
              <a:ext uri="{FF2B5EF4-FFF2-40B4-BE49-F238E27FC236}">
                <a16:creationId xmlns:a16="http://schemas.microsoft.com/office/drawing/2014/main" id="{04DFB234-1B26-4EE5-8FDE-FC2B5E372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896" y="-151087"/>
            <a:ext cx="9848194" cy="7386145"/>
          </a:xfrm>
          <a:prstGeom prst="rect">
            <a:avLst/>
          </a:prstGeom>
        </p:spPr>
      </p:pic>
    </p:spTree>
    <p:extLst>
      <p:ext uri="{BB962C8B-B14F-4D97-AF65-F5344CB8AC3E}">
        <p14:creationId xmlns:p14="http://schemas.microsoft.com/office/powerpoint/2010/main" val="2369662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person, shop&#10;&#10;Description automatically generated">
            <a:extLst>
              <a:ext uri="{FF2B5EF4-FFF2-40B4-BE49-F238E27FC236}">
                <a16:creationId xmlns:a16="http://schemas.microsoft.com/office/drawing/2014/main" id="{C84B33D2-DD4E-4EBD-ACE8-EC09DB3FC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69085" y="750570"/>
            <a:ext cx="6979919" cy="5234939"/>
          </a:xfrm>
          <a:prstGeom prst="rect">
            <a:avLst/>
          </a:prstGeom>
        </p:spPr>
      </p:pic>
      <p:pic>
        <p:nvPicPr>
          <p:cNvPr id="7" name="Picture 6" descr="A picture containing text, indoor, cluttered, shop&#10;&#10;Description automatically generated">
            <a:extLst>
              <a:ext uri="{FF2B5EF4-FFF2-40B4-BE49-F238E27FC236}">
                <a16:creationId xmlns:a16="http://schemas.microsoft.com/office/drawing/2014/main" id="{55693B05-B1E1-4F69-AD11-98CF5305A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43229" y="697711"/>
            <a:ext cx="7283436" cy="5462578"/>
          </a:xfrm>
          <a:prstGeom prst="rect">
            <a:avLst/>
          </a:prstGeom>
        </p:spPr>
      </p:pic>
    </p:spTree>
    <p:extLst>
      <p:ext uri="{BB962C8B-B14F-4D97-AF65-F5344CB8AC3E}">
        <p14:creationId xmlns:p14="http://schemas.microsoft.com/office/powerpoint/2010/main" val="3531913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a picture&#10;&#10;Description automatically generated with low confidence">
            <a:extLst>
              <a:ext uri="{FF2B5EF4-FFF2-40B4-BE49-F238E27FC236}">
                <a16:creationId xmlns:a16="http://schemas.microsoft.com/office/drawing/2014/main" id="{5C538598-A2CE-4355-BAA2-9381927A9E9B}"/>
              </a:ext>
            </a:extLst>
          </p:cNvPr>
          <p:cNvPicPr>
            <a:picLocks noChangeAspect="1"/>
          </p:cNvPicPr>
          <p:nvPr/>
        </p:nvPicPr>
        <p:blipFill rotWithShape="1">
          <a:blip r:embed="rId2">
            <a:extLst>
              <a:ext uri="{28A0092B-C50C-407E-A947-70E740481C1C}">
                <a14:useLocalDpi xmlns:a14="http://schemas.microsoft.com/office/drawing/2010/main" val="0"/>
              </a:ext>
            </a:extLst>
          </a:blip>
          <a:srcRect l="30667" t="421" r="23111" b="30444"/>
          <a:stretch/>
        </p:blipFill>
        <p:spPr>
          <a:xfrm rot="5400000">
            <a:off x="2648944" y="-568960"/>
            <a:ext cx="7127792" cy="7995920"/>
          </a:xfrm>
          <a:prstGeom prst="rect">
            <a:avLst/>
          </a:prstGeom>
        </p:spPr>
      </p:pic>
    </p:spTree>
    <p:extLst>
      <p:ext uri="{BB962C8B-B14F-4D97-AF65-F5344CB8AC3E}">
        <p14:creationId xmlns:p14="http://schemas.microsoft.com/office/powerpoint/2010/main" val="277322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women holding signs&#10;&#10;Description automatically generated with low confidence">
            <a:extLst>
              <a:ext uri="{FF2B5EF4-FFF2-40B4-BE49-F238E27FC236}">
                <a16:creationId xmlns:a16="http://schemas.microsoft.com/office/drawing/2014/main" id="{F7511F7D-F990-458A-8116-016E7815A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212" y="0"/>
            <a:ext cx="5143500" cy="6858000"/>
          </a:xfrm>
          <a:prstGeom prst="rect">
            <a:avLst/>
          </a:prstGeom>
        </p:spPr>
      </p:pic>
      <p:pic>
        <p:nvPicPr>
          <p:cNvPr id="6" name="Picture 5" descr="A person sitting at a table&#10;&#10;Description automatically generated with medium confidence">
            <a:extLst>
              <a:ext uri="{FF2B5EF4-FFF2-40B4-BE49-F238E27FC236}">
                <a16:creationId xmlns:a16="http://schemas.microsoft.com/office/drawing/2014/main" id="{FEF98CA8-2B7B-44A5-8D98-D3865D804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290" y="0"/>
            <a:ext cx="5143500" cy="6858000"/>
          </a:xfrm>
          <a:prstGeom prst="rect">
            <a:avLst/>
          </a:prstGeom>
        </p:spPr>
      </p:pic>
    </p:spTree>
    <p:extLst>
      <p:ext uri="{BB962C8B-B14F-4D97-AF65-F5344CB8AC3E}">
        <p14:creationId xmlns:p14="http://schemas.microsoft.com/office/powerpoint/2010/main" val="1162859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EB25A752-A7A8-4B89-A79A-291C37D9B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521960" y="857250"/>
            <a:ext cx="6858000" cy="51435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74D4773-2356-428F-B3AE-84F3078EF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080" y="857250"/>
            <a:ext cx="6858000" cy="5143500"/>
          </a:xfrm>
          <a:prstGeom prst="rect">
            <a:avLst/>
          </a:prstGeom>
        </p:spPr>
      </p:pic>
    </p:spTree>
    <p:extLst>
      <p:ext uri="{BB962C8B-B14F-4D97-AF65-F5344CB8AC3E}">
        <p14:creationId xmlns:p14="http://schemas.microsoft.com/office/powerpoint/2010/main" val="932235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A7B7-78F2-4EBA-BE11-6458260EE297}"/>
              </a:ext>
            </a:extLst>
          </p:cNvPr>
          <p:cNvSpPr>
            <a:spLocks noGrp="1"/>
          </p:cNvSpPr>
          <p:nvPr>
            <p:ph type="title"/>
          </p:nvPr>
        </p:nvSpPr>
        <p:spPr>
          <a:xfrm>
            <a:off x="1717040" y="942975"/>
            <a:ext cx="8757920" cy="4149090"/>
          </a:xfrm>
          <a:solidFill>
            <a:schemeClr val="bg1"/>
          </a:solidFill>
        </p:spPr>
        <p:txBody>
          <a:bodyPr/>
          <a:lstStyle/>
          <a:p>
            <a:r>
              <a:rPr lang="en-US" sz="8500" dirty="0">
                <a:solidFill>
                  <a:schemeClr val="accent1"/>
                </a:solidFill>
              </a:rPr>
              <a:t>Thank you!</a:t>
            </a:r>
            <a:br>
              <a:rPr lang="en-US" dirty="0"/>
            </a:br>
            <a:endParaRPr lang="en-US" dirty="0"/>
          </a:p>
        </p:txBody>
      </p:sp>
      <p:sp>
        <p:nvSpPr>
          <p:cNvPr id="3" name="TextBox 2">
            <a:extLst>
              <a:ext uri="{FF2B5EF4-FFF2-40B4-BE49-F238E27FC236}">
                <a16:creationId xmlns:a16="http://schemas.microsoft.com/office/drawing/2014/main" id="{6727AF71-3B92-4275-B76D-8E3EF5A296AF}"/>
              </a:ext>
            </a:extLst>
          </p:cNvPr>
          <p:cNvSpPr txBox="1"/>
          <p:nvPr/>
        </p:nvSpPr>
        <p:spPr>
          <a:xfrm>
            <a:off x="2014220" y="3213247"/>
            <a:ext cx="8392160" cy="1569660"/>
          </a:xfrm>
          <a:prstGeom prst="rect">
            <a:avLst/>
          </a:prstGeom>
          <a:noFill/>
        </p:spPr>
        <p:txBody>
          <a:bodyPr wrap="square" rtlCol="0">
            <a:spAutoFit/>
          </a:bodyPr>
          <a:lstStyle/>
          <a:p>
            <a:pPr algn="ctr"/>
            <a:r>
              <a:rPr lang="en-US" sz="2400" dirty="0">
                <a:latin typeface="Abadi" panose="020B0604020104020204" pitchFamily="34" charset="0"/>
              </a:rPr>
              <a:t>Web: www.jenniferlovegironda.com</a:t>
            </a:r>
          </a:p>
          <a:p>
            <a:pPr algn="ctr"/>
            <a:r>
              <a:rPr lang="en-US" sz="2400" dirty="0">
                <a:latin typeface="Abadi" panose="020B0604020104020204" pitchFamily="34" charset="0"/>
              </a:rPr>
              <a:t>Email: jenniferlovegironda@gmail.com</a:t>
            </a:r>
          </a:p>
          <a:p>
            <a:pPr algn="ctr"/>
            <a:r>
              <a:rPr lang="en-US" sz="2400" dirty="0">
                <a:latin typeface="Abadi" panose="020B0604020104020204" pitchFamily="34" charset="0"/>
              </a:rPr>
              <a:t>Instagram: @artbyjlg and @studiogironda</a:t>
            </a:r>
          </a:p>
          <a:p>
            <a:pPr algn="ctr"/>
            <a:r>
              <a:rPr lang="en-US" sz="2400" dirty="0">
                <a:latin typeface="Abadi" panose="020B0604020104020204" pitchFamily="34" charset="0"/>
              </a:rPr>
              <a:t>Facebook: Jennifer Love Gironda-Art</a:t>
            </a:r>
          </a:p>
        </p:txBody>
      </p:sp>
    </p:spTree>
    <p:extLst>
      <p:ext uri="{BB962C8B-B14F-4D97-AF65-F5344CB8AC3E}">
        <p14:creationId xmlns:p14="http://schemas.microsoft.com/office/powerpoint/2010/main" val="293944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A7B7-78F2-4EBA-BE11-6458260EE297}"/>
              </a:ext>
            </a:extLst>
          </p:cNvPr>
          <p:cNvSpPr>
            <a:spLocks noGrp="1"/>
          </p:cNvSpPr>
          <p:nvPr>
            <p:ph type="title"/>
          </p:nvPr>
        </p:nvSpPr>
        <p:spPr>
          <a:xfrm>
            <a:off x="1747520" y="1229360"/>
            <a:ext cx="8757920" cy="3891280"/>
          </a:xfrm>
          <a:solidFill>
            <a:schemeClr val="bg1"/>
          </a:solidFill>
        </p:spPr>
        <p:txBody>
          <a:bodyPr>
            <a:normAutofit/>
          </a:bodyPr>
          <a:lstStyle/>
          <a:p>
            <a:r>
              <a:rPr lang="en-US" sz="6000" dirty="0"/>
              <a:t>In </a:t>
            </a:r>
            <a:r>
              <a:rPr lang="en-US" sz="6000" dirty="0">
                <a:solidFill>
                  <a:schemeClr val="accent1"/>
                </a:solidFill>
              </a:rPr>
              <a:t>2012</a:t>
            </a:r>
            <a:r>
              <a:rPr lang="en-US" sz="6000" dirty="0"/>
              <a:t> I decided </a:t>
            </a:r>
            <a:br>
              <a:rPr lang="en-US" sz="6000" dirty="0"/>
            </a:br>
            <a:r>
              <a:rPr lang="en-US" sz="6000" dirty="0"/>
              <a:t>to make art.</a:t>
            </a:r>
            <a:br>
              <a:rPr lang="en-US" sz="6000" dirty="0"/>
            </a:br>
            <a:br>
              <a:rPr lang="en-US" sz="6000" dirty="0"/>
            </a:br>
            <a:r>
              <a:rPr lang="en-US" sz="6000" dirty="0"/>
              <a:t> </a:t>
            </a:r>
            <a:r>
              <a:rPr lang="en-US" sz="6000" dirty="0">
                <a:solidFill>
                  <a:schemeClr val="accent1"/>
                </a:solidFill>
              </a:rPr>
              <a:t>EVERY</a:t>
            </a:r>
            <a:r>
              <a:rPr lang="en-US" sz="6000" dirty="0"/>
              <a:t> day.</a:t>
            </a:r>
          </a:p>
        </p:txBody>
      </p:sp>
    </p:spTree>
    <p:extLst>
      <p:ext uri="{BB962C8B-B14F-4D97-AF65-F5344CB8AC3E}">
        <p14:creationId xmlns:p14="http://schemas.microsoft.com/office/powerpoint/2010/main" val="2253223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C16D766-C3AE-49BF-B81B-40C765F40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9" b="109"/>
          <a:stretch/>
        </p:blipFill>
        <p:spPr bwMode="auto">
          <a:xfrm>
            <a:off x="623716" y="0"/>
            <a:ext cx="10941520" cy="7278413"/>
          </a:xfrm>
          <a:custGeom>
            <a:avLst/>
            <a:gdLst/>
            <a:ahLst/>
            <a:cxnLst/>
            <a:rect l="l" t="t" r="r" b="b"/>
            <a:pathLst>
              <a:path w="10941520" h="6858000">
                <a:moveTo>
                  <a:pt x="8510032" y="6464315"/>
                </a:moveTo>
                <a:lnTo>
                  <a:pt x="8508022" y="6467080"/>
                </a:lnTo>
                <a:lnTo>
                  <a:pt x="8511541" y="6467080"/>
                </a:lnTo>
                <a:close/>
                <a:moveTo>
                  <a:pt x="1598122" y="0"/>
                </a:moveTo>
                <a:lnTo>
                  <a:pt x="1763667" y="0"/>
                </a:lnTo>
                <a:lnTo>
                  <a:pt x="1587780" y="143783"/>
                </a:lnTo>
                <a:cubicBezTo>
                  <a:pt x="1205033" y="482859"/>
                  <a:pt x="877118" y="882898"/>
                  <a:pt x="610636" y="1350720"/>
                </a:cubicBezTo>
                <a:cubicBezTo>
                  <a:pt x="356503" y="1792611"/>
                  <a:pt x="193167" y="2280779"/>
                  <a:pt x="130237" y="2786631"/>
                </a:cubicBezTo>
                <a:cubicBezTo>
                  <a:pt x="142310" y="2759217"/>
                  <a:pt x="152875" y="2731298"/>
                  <a:pt x="162431" y="2703128"/>
                </a:cubicBezTo>
                <a:cubicBezTo>
                  <a:pt x="336482" y="2191794"/>
                  <a:pt x="553037" y="1700077"/>
                  <a:pt x="837253" y="1239549"/>
                </a:cubicBezTo>
                <a:cubicBezTo>
                  <a:pt x="1093799" y="823288"/>
                  <a:pt x="1394461" y="450355"/>
                  <a:pt x="1746359" y="127320"/>
                </a:cubicBezTo>
                <a:lnTo>
                  <a:pt x="1893724" y="0"/>
                </a:lnTo>
                <a:lnTo>
                  <a:pt x="8848350" y="0"/>
                </a:lnTo>
                <a:lnTo>
                  <a:pt x="9056324" y="144876"/>
                </a:lnTo>
                <a:cubicBezTo>
                  <a:pt x="9483294" y="455963"/>
                  <a:pt x="9863824" y="818761"/>
                  <a:pt x="10176586" y="1256400"/>
                </a:cubicBezTo>
                <a:cubicBezTo>
                  <a:pt x="10512361" y="1725731"/>
                  <a:pt x="10733697" y="2243102"/>
                  <a:pt x="10817449" y="2834418"/>
                </a:cubicBezTo>
                <a:cubicBezTo>
                  <a:pt x="10838678" y="2662129"/>
                  <a:pt x="10840364" y="2487979"/>
                  <a:pt x="10822480" y="2315287"/>
                </a:cubicBezTo>
                <a:cubicBezTo>
                  <a:pt x="10791218" y="1992617"/>
                  <a:pt x="10694231" y="1679754"/>
                  <a:pt x="10537512" y="1395993"/>
                </a:cubicBezTo>
                <a:cubicBezTo>
                  <a:pt x="10298320" y="958605"/>
                  <a:pt x="9956508" y="613523"/>
                  <a:pt x="9560871" y="318241"/>
                </a:cubicBezTo>
                <a:cubicBezTo>
                  <a:pt x="9444104" y="231090"/>
                  <a:pt x="9324272" y="149552"/>
                  <a:pt x="9201772" y="72906"/>
                </a:cubicBezTo>
                <a:lnTo>
                  <a:pt x="9075150" y="0"/>
                </a:lnTo>
                <a:lnTo>
                  <a:pt x="9285407" y="0"/>
                </a:lnTo>
                <a:lnTo>
                  <a:pt x="9397484" y="71361"/>
                </a:lnTo>
                <a:cubicBezTo>
                  <a:pt x="9466827" y="117668"/>
                  <a:pt x="9535310" y="165633"/>
                  <a:pt x="9602874" y="215370"/>
                </a:cubicBezTo>
                <a:cubicBezTo>
                  <a:pt x="10023914" y="525240"/>
                  <a:pt x="10385847" y="889941"/>
                  <a:pt x="10637867" y="1353234"/>
                </a:cubicBezTo>
                <a:cubicBezTo>
                  <a:pt x="10800070" y="1650452"/>
                  <a:pt x="10899948" y="1977650"/>
                  <a:pt x="10931388" y="2314785"/>
                </a:cubicBezTo>
                <a:cubicBezTo>
                  <a:pt x="10955282" y="2563032"/>
                  <a:pt x="10933651" y="2807506"/>
                  <a:pt x="10900451" y="3053742"/>
                </a:cubicBezTo>
                <a:cubicBezTo>
                  <a:pt x="10885435" y="3187448"/>
                  <a:pt x="10884932" y="3322363"/>
                  <a:pt x="10898943" y="3456170"/>
                </a:cubicBezTo>
                <a:cubicBezTo>
                  <a:pt x="10947233" y="3973163"/>
                  <a:pt x="10817200" y="4491137"/>
                  <a:pt x="10530470" y="4924023"/>
                </a:cubicBezTo>
                <a:cubicBezTo>
                  <a:pt x="10288786" y="5294609"/>
                  <a:pt x="9971700" y="5610087"/>
                  <a:pt x="9599856" y="5849858"/>
                </a:cubicBezTo>
                <a:cubicBezTo>
                  <a:pt x="9239936" y="6085530"/>
                  <a:pt x="8898626" y="6347611"/>
                  <a:pt x="8538202" y="6581772"/>
                </a:cubicBezTo>
                <a:cubicBezTo>
                  <a:pt x="8391505" y="6677034"/>
                  <a:pt x="8242088" y="6766009"/>
                  <a:pt x="8089708" y="6848031"/>
                </a:cubicBezTo>
                <a:lnTo>
                  <a:pt x="8070163" y="6858000"/>
                </a:lnTo>
                <a:lnTo>
                  <a:pt x="7820508" y="6858000"/>
                </a:lnTo>
                <a:lnTo>
                  <a:pt x="7828138" y="6854555"/>
                </a:lnTo>
                <a:cubicBezTo>
                  <a:pt x="8053199" y="6743844"/>
                  <a:pt x="8273670" y="6617740"/>
                  <a:pt x="8490666" y="6479908"/>
                </a:cubicBezTo>
                <a:cubicBezTo>
                  <a:pt x="8262100" y="6578755"/>
                  <a:pt x="8030908" y="6668688"/>
                  <a:pt x="7797512" y="6751240"/>
                </a:cubicBezTo>
                <a:lnTo>
                  <a:pt x="7480620" y="6858000"/>
                </a:lnTo>
                <a:lnTo>
                  <a:pt x="3015004" y="6858000"/>
                </a:lnTo>
                <a:lnTo>
                  <a:pt x="2781763" y="6750793"/>
                </a:lnTo>
                <a:cubicBezTo>
                  <a:pt x="2466140" y="6597870"/>
                  <a:pt x="2163376" y="6418916"/>
                  <a:pt x="1876018" y="6208522"/>
                </a:cubicBezTo>
                <a:cubicBezTo>
                  <a:pt x="1280928" y="5772643"/>
                  <a:pt x="784936" y="5247977"/>
                  <a:pt x="442370" y="4589004"/>
                </a:cubicBezTo>
                <a:cubicBezTo>
                  <a:pt x="256073" y="4234615"/>
                  <a:pt x="132829" y="3850522"/>
                  <a:pt x="78174" y="3453907"/>
                </a:cubicBezTo>
                <a:cubicBezTo>
                  <a:pt x="68264" y="3386374"/>
                  <a:pt x="52872" y="3319746"/>
                  <a:pt x="32147" y="3254704"/>
                </a:cubicBezTo>
                <a:cubicBezTo>
                  <a:pt x="-18158" y="3091722"/>
                  <a:pt x="-48" y="2927731"/>
                  <a:pt x="23343" y="2765252"/>
                </a:cubicBezTo>
                <a:cubicBezTo>
                  <a:pt x="165073" y="1773582"/>
                  <a:pt x="613178" y="955032"/>
                  <a:pt x="1299417" y="274384"/>
                </a:cubicBezTo>
                <a:close/>
              </a:path>
            </a:pathLst>
          </a:custGeom>
          <a:solidFill>
            <a:schemeClr val="bg1"/>
          </a:solidFill>
        </p:spPr>
      </p:pic>
      <p:sp>
        <p:nvSpPr>
          <p:cNvPr id="4" name="TextBox 3">
            <a:extLst>
              <a:ext uri="{FF2B5EF4-FFF2-40B4-BE49-F238E27FC236}">
                <a16:creationId xmlns:a16="http://schemas.microsoft.com/office/drawing/2014/main" id="{03F7B52B-2207-4824-B952-985EF1D36550}"/>
              </a:ext>
            </a:extLst>
          </p:cNvPr>
          <p:cNvSpPr txBox="1"/>
          <p:nvPr/>
        </p:nvSpPr>
        <p:spPr>
          <a:xfrm>
            <a:off x="8527246" y="5201920"/>
            <a:ext cx="3461554" cy="1200329"/>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2400" dirty="0">
                <a:solidFill>
                  <a:schemeClr val="bg1"/>
                </a:solidFill>
                <a:latin typeface="Abadi" panose="020B0604020104020204" pitchFamily="34" charset="0"/>
              </a:rPr>
              <a:t>2021 Beaded Pieces on display tomorrow, reception from 5-8pm</a:t>
            </a:r>
          </a:p>
        </p:txBody>
      </p:sp>
    </p:spTree>
    <p:extLst>
      <p:ext uri="{BB962C8B-B14F-4D97-AF65-F5344CB8AC3E}">
        <p14:creationId xmlns:p14="http://schemas.microsoft.com/office/powerpoint/2010/main" val="2074842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A7B7-78F2-4EBA-BE11-6458260EE297}"/>
              </a:ext>
            </a:extLst>
          </p:cNvPr>
          <p:cNvSpPr>
            <a:spLocks noGrp="1"/>
          </p:cNvSpPr>
          <p:nvPr>
            <p:ph type="title"/>
          </p:nvPr>
        </p:nvSpPr>
        <p:spPr>
          <a:xfrm>
            <a:off x="1747520" y="1229360"/>
            <a:ext cx="8757920" cy="3891280"/>
          </a:xfrm>
          <a:solidFill>
            <a:schemeClr val="bg1"/>
          </a:solidFill>
        </p:spPr>
        <p:txBody>
          <a:bodyPr>
            <a:normAutofit/>
          </a:bodyPr>
          <a:lstStyle/>
          <a:p>
            <a:r>
              <a:rPr lang="en-US" sz="7000" dirty="0">
                <a:solidFill>
                  <a:schemeClr val="accent1"/>
                </a:solidFill>
              </a:rPr>
              <a:t>…and I did.</a:t>
            </a:r>
            <a:br>
              <a:rPr lang="en-US" sz="7000" dirty="0"/>
            </a:br>
            <a:r>
              <a:rPr lang="en-US" sz="3200" dirty="0">
                <a:latin typeface="Abadi" panose="020B0604020104020204" pitchFamily="34" charset="0"/>
              </a:rPr>
              <a:t>December 31</a:t>
            </a:r>
            <a:r>
              <a:rPr lang="en-US" sz="3200" baseline="30000" dirty="0">
                <a:latin typeface="Abadi" panose="020B0604020104020204" pitchFamily="34" charset="0"/>
              </a:rPr>
              <a:t>st</a:t>
            </a:r>
            <a:r>
              <a:rPr lang="en-US" sz="3200" dirty="0">
                <a:latin typeface="Abadi" panose="020B0604020104020204" pitchFamily="34" charset="0"/>
              </a:rPr>
              <a:t>, 2021 was my 3,653</a:t>
            </a:r>
            <a:r>
              <a:rPr lang="en-US" sz="3200" baseline="30000" dirty="0">
                <a:latin typeface="Abadi" panose="020B0604020104020204" pitchFamily="34" charset="0"/>
              </a:rPr>
              <a:t>rd</a:t>
            </a:r>
            <a:r>
              <a:rPr lang="en-US" sz="3200" dirty="0">
                <a:latin typeface="Abadi" panose="020B0604020104020204" pitchFamily="34" charset="0"/>
              </a:rPr>
              <a:t> consecutive day of creating art every single day.</a:t>
            </a:r>
          </a:p>
        </p:txBody>
      </p:sp>
    </p:spTree>
    <p:extLst>
      <p:ext uri="{BB962C8B-B14F-4D97-AF65-F5344CB8AC3E}">
        <p14:creationId xmlns:p14="http://schemas.microsoft.com/office/powerpoint/2010/main" val="1852963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027EB3A-DF05-4A1A-99F5-BE83E7654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icture">
            <a:extLst>
              <a:ext uri="{FF2B5EF4-FFF2-40B4-BE49-F238E27FC236}">
                <a16:creationId xmlns:a16="http://schemas.microsoft.com/office/drawing/2014/main" id="{8C16D766-C3AE-49BF-B81B-40C765F401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755" r="1" b="12567"/>
          <a:stretch/>
        </p:blipFill>
        <p:spPr bwMode="auto">
          <a:xfrm>
            <a:off x="623716" y="0"/>
            <a:ext cx="10941520" cy="7278413"/>
          </a:xfrm>
          <a:custGeom>
            <a:avLst/>
            <a:gdLst/>
            <a:ahLst/>
            <a:cxnLst/>
            <a:rect l="l" t="t" r="r" b="b"/>
            <a:pathLst>
              <a:path w="10941520" h="6858000">
                <a:moveTo>
                  <a:pt x="8510032" y="6464315"/>
                </a:moveTo>
                <a:lnTo>
                  <a:pt x="8508022" y="6467080"/>
                </a:lnTo>
                <a:lnTo>
                  <a:pt x="8511541" y="6467080"/>
                </a:lnTo>
                <a:close/>
                <a:moveTo>
                  <a:pt x="1598122" y="0"/>
                </a:moveTo>
                <a:lnTo>
                  <a:pt x="1763667" y="0"/>
                </a:lnTo>
                <a:lnTo>
                  <a:pt x="1587780" y="143783"/>
                </a:lnTo>
                <a:cubicBezTo>
                  <a:pt x="1205033" y="482859"/>
                  <a:pt x="877118" y="882898"/>
                  <a:pt x="610636" y="1350720"/>
                </a:cubicBezTo>
                <a:cubicBezTo>
                  <a:pt x="356503" y="1792611"/>
                  <a:pt x="193167" y="2280779"/>
                  <a:pt x="130237" y="2786631"/>
                </a:cubicBezTo>
                <a:cubicBezTo>
                  <a:pt x="142310" y="2759217"/>
                  <a:pt x="152875" y="2731298"/>
                  <a:pt x="162431" y="2703128"/>
                </a:cubicBezTo>
                <a:cubicBezTo>
                  <a:pt x="336482" y="2191794"/>
                  <a:pt x="553037" y="1700077"/>
                  <a:pt x="837253" y="1239549"/>
                </a:cubicBezTo>
                <a:cubicBezTo>
                  <a:pt x="1093799" y="823288"/>
                  <a:pt x="1394461" y="450355"/>
                  <a:pt x="1746359" y="127320"/>
                </a:cubicBezTo>
                <a:lnTo>
                  <a:pt x="1893724" y="0"/>
                </a:lnTo>
                <a:lnTo>
                  <a:pt x="8848350" y="0"/>
                </a:lnTo>
                <a:lnTo>
                  <a:pt x="9056324" y="144876"/>
                </a:lnTo>
                <a:cubicBezTo>
                  <a:pt x="9483294" y="455963"/>
                  <a:pt x="9863824" y="818761"/>
                  <a:pt x="10176586" y="1256400"/>
                </a:cubicBezTo>
                <a:cubicBezTo>
                  <a:pt x="10512361" y="1725731"/>
                  <a:pt x="10733697" y="2243102"/>
                  <a:pt x="10817449" y="2834418"/>
                </a:cubicBezTo>
                <a:cubicBezTo>
                  <a:pt x="10838678" y="2662129"/>
                  <a:pt x="10840364" y="2487979"/>
                  <a:pt x="10822480" y="2315287"/>
                </a:cubicBezTo>
                <a:cubicBezTo>
                  <a:pt x="10791218" y="1992617"/>
                  <a:pt x="10694231" y="1679754"/>
                  <a:pt x="10537512" y="1395993"/>
                </a:cubicBezTo>
                <a:cubicBezTo>
                  <a:pt x="10298320" y="958605"/>
                  <a:pt x="9956508" y="613523"/>
                  <a:pt x="9560871" y="318241"/>
                </a:cubicBezTo>
                <a:cubicBezTo>
                  <a:pt x="9444104" y="231090"/>
                  <a:pt x="9324272" y="149552"/>
                  <a:pt x="9201772" y="72906"/>
                </a:cubicBezTo>
                <a:lnTo>
                  <a:pt x="9075150" y="0"/>
                </a:lnTo>
                <a:lnTo>
                  <a:pt x="9285407" y="0"/>
                </a:lnTo>
                <a:lnTo>
                  <a:pt x="9397484" y="71361"/>
                </a:lnTo>
                <a:cubicBezTo>
                  <a:pt x="9466827" y="117668"/>
                  <a:pt x="9535310" y="165633"/>
                  <a:pt x="9602874" y="215370"/>
                </a:cubicBezTo>
                <a:cubicBezTo>
                  <a:pt x="10023914" y="525240"/>
                  <a:pt x="10385847" y="889941"/>
                  <a:pt x="10637867" y="1353234"/>
                </a:cubicBezTo>
                <a:cubicBezTo>
                  <a:pt x="10800070" y="1650452"/>
                  <a:pt x="10899948" y="1977650"/>
                  <a:pt x="10931388" y="2314785"/>
                </a:cubicBezTo>
                <a:cubicBezTo>
                  <a:pt x="10955282" y="2563032"/>
                  <a:pt x="10933651" y="2807506"/>
                  <a:pt x="10900451" y="3053742"/>
                </a:cubicBezTo>
                <a:cubicBezTo>
                  <a:pt x="10885435" y="3187448"/>
                  <a:pt x="10884932" y="3322363"/>
                  <a:pt x="10898943" y="3456170"/>
                </a:cubicBezTo>
                <a:cubicBezTo>
                  <a:pt x="10947233" y="3973163"/>
                  <a:pt x="10817200" y="4491137"/>
                  <a:pt x="10530470" y="4924023"/>
                </a:cubicBezTo>
                <a:cubicBezTo>
                  <a:pt x="10288786" y="5294609"/>
                  <a:pt x="9971700" y="5610087"/>
                  <a:pt x="9599856" y="5849858"/>
                </a:cubicBezTo>
                <a:cubicBezTo>
                  <a:pt x="9239936" y="6085530"/>
                  <a:pt x="8898626" y="6347611"/>
                  <a:pt x="8538202" y="6581772"/>
                </a:cubicBezTo>
                <a:cubicBezTo>
                  <a:pt x="8391505" y="6677034"/>
                  <a:pt x="8242088" y="6766009"/>
                  <a:pt x="8089708" y="6848031"/>
                </a:cubicBezTo>
                <a:lnTo>
                  <a:pt x="8070163" y="6858000"/>
                </a:lnTo>
                <a:lnTo>
                  <a:pt x="7820508" y="6858000"/>
                </a:lnTo>
                <a:lnTo>
                  <a:pt x="7828138" y="6854555"/>
                </a:lnTo>
                <a:cubicBezTo>
                  <a:pt x="8053199" y="6743844"/>
                  <a:pt x="8273670" y="6617740"/>
                  <a:pt x="8490666" y="6479908"/>
                </a:cubicBezTo>
                <a:cubicBezTo>
                  <a:pt x="8262100" y="6578755"/>
                  <a:pt x="8030908" y="6668688"/>
                  <a:pt x="7797512" y="6751240"/>
                </a:cubicBezTo>
                <a:lnTo>
                  <a:pt x="7480620" y="6858000"/>
                </a:lnTo>
                <a:lnTo>
                  <a:pt x="3015004" y="6858000"/>
                </a:lnTo>
                <a:lnTo>
                  <a:pt x="2781763" y="6750793"/>
                </a:lnTo>
                <a:cubicBezTo>
                  <a:pt x="2466140" y="6597870"/>
                  <a:pt x="2163376" y="6418916"/>
                  <a:pt x="1876018" y="6208522"/>
                </a:cubicBezTo>
                <a:cubicBezTo>
                  <a:pt x="1280928" y="5772643"/>
                  <a:pt x="784936" y="5247977"/>
                  <a:pt x="442370" y="4589004"/>
                </a:cubicBezTo>
                <a:cubicBezTo>
                  <a:pt x="256073" y="4234615"/>
                  <a:pt x="132829" y="3850522"/>
                  <a:pt x="78174" y="3453907"/>
                </a:cubicBezTo>
                <a:cubicBezTo>
                  <a:pt x="68264" y="3386374"/>
                  <a:pt x="52872" y="3319746"/>
                  <a:pt x="32147" y="3254704"/>
                </a:cubicBezTo>
                <a:cubicBezTo>
                  <a:pt x="-18158" y="3091722"/>
                  <a:pt x="-48" y="2927731"/>
                  <a:pt x="23343" y="2765252"/>
                </a:cubicBezTo>
                <a:cubicBezTo>
                  <a:pt x="165073" y="1773582"/>
                  <a:pt x="613178" y="955032"/>
                  <a:pt x="1299417" y="27438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92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643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A7B7-78F2-4EBA-BE11-6458260EE297}"/>
              </a:ext>
            </a:extLst>
          </p:cNvPr>
          <p:cNvSpPr>
            <a:spLocks noGrp="1"/>
          </p:cNvSpPr>
          <p:nvPr>
            <p:ph type="title"/>
          </p:nvPr>
        </p:nvSpPr>
        <p:spPr>
          <a:xfrm>
            <a:off x="1747520" y="1229360"/>
            <a:ext cx="8747760" cy="3891280"/>
          </a:xfrm>
          <a:solidFill>
            <a:schemeClr val="bg1"/>
          </a:solidFill>
        </p:spPr>
        <p:txBody>
          <a:bodyPr>
            <a:normAutofit/>
          </a:bodyPr>
          <a:lstStyle/>
          <a:p>
            <a:r>
              <a:rPr lang="en-US" sz="3200" b="0" i="0" dirty="0">
                <a:solidFill>
                  <a:srgbClr val="202124"/>
                </a:solidFill>
                <a:effectLst/>
                <a:latin typeface="Roboto" panose="02000000000000000000" pitchFamily="2" charset="0"/>
              </a:rPr>
              <a:t>“Don't think about making art, just get it done. Let everyone else decide if it's good or bad, whether they love it or hate it. While they are deciding, make even more art.”</a:t>
            </a:r>
            <a:br>
              <a:rPr lang="en-US" sz="3200" b="0" i="0" dirty="0">
                <a:solidFill>
                  <a:srgbClr val="202124"/>
                </a:solidFill>
                <a:effectLst/>
                <a:latin typeface="Roboto" panose="02000000000000000000" pitchFamily="2" charset="0"/>
              </a:rPr>
            </a:br>
            <a:r>
              <a:rPr lang="en-US" sz="4000" b="0" i="0" dirty="0">
                <a:solidFill>
                  <a:schemeClr val="accent1"/>
                </a:solidFill>
                <a:effectLst/>
              </a:rPr>
              <a:t>-Andy Warhol</a:t>
            </a:r>
            <a:endParaRPr lang="en-US" sz="4000" dirty="0">
              <a:solidFill>
                <a:schemeClr val="accent1"/>
              </a:solidFill>
            </a:endParaRPr>
          </a:p>
        </p:txBody>
      </p:sp>
    </p:spTree>
    <p:extLst>
      <p:ext uri="{BB962C8B-B14F-4D97-AF65-F5344CB8AC3E}">
        <p14:creationId xmlns:p14="http://schemas.microsoft.com/office/powerpoint/2010/main" val="1600566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A7B7-78F2-4EBA-BE11-6458260EE297}"/>
              </a:ext>
            </a:extLst>
          </p:cNvPr>
          <p:cNvSpPr>
            <a:spLocks noGrp="1"/>
          </p:cNvSpPr>
          <p:nvPr>
            <p:ph type="title"/>
          </p:nvPr>
        </p:nvSpPr>
        <p:spPr>
          <a:xfrm>
            <a:off x="1747520" y="1229360"/>
            <a:ext cx="8757920" cy="3891280"/>
          </a:xfrm>
          <a:solidFill>
            <a:schemeClr val="bg1"/>
          </a:solidFill>
        </p:spPr>
        <p:txBody>
          <a:bodyPr>
            <a:normAutofit/>
          </a:bodyPr>
          <a:lstStyle/>
          <a:p>
            <a:r>
              <a:rPr lang="en-US" sz="7000" dirty="0">
                <a:solidFill>
                  <a:schemeClr val="accent1"/>
                </a:solidFill>
              </a:rPr>
              <a:t>Why?</a:t>
            </a:r>
            <a:br>
              <a:rPr lang="en-US" sz="7000" dirty="0"/>
            </a:br>
            <a:r>
              <a:rPr lang="en-US" sz="3200" dirty="0">
                <a:latin typeface="Abadi" panose="020B0604020104020204" pitchFamily="34" charset="0"/>
              </a:rPr>
              <a:t>Because YOU are an artist.</a:t>
            </a:r>
            <a:br>
              <a:rPr lang="en-US" sz="3200" dirty="0">
                <a:latin typeface="Abadi" panose="020B0604020104020204" pitchFamily="34" charset="0"/>
              </a:rPr>
            </a:br>
            <a:r>
              <a:rPr lang="en-US" sz="3200" dirty="0">
                <a:latin typeface="Abadi" panose="020B0604020104020204" pitchFamily="34" charset="0"/>
              </a:rPr>
              <a:t>It is good for your mental health.</a:t>
            </a:r>
            <a:br>
              <a:rPr lang="en-US" sz="3200" dirty="0">
                <a:latin typeface="Abadi" panose="020B0604020104020204" pitchFamily="34" charset="0"/>
              </a:rPr>
            </a:br>
            <a:r>
              <a:rPr lang="en-US" sz="3200" dirty="0">
                <a:latin typeface="Abadi" panose="020B0604020104020204" pitchFamily="34" charset="0"/>
              </a:rPr>
              <a:t>It will make you a better teacher.</a:t>
            </a:r>
          </a:p>
        </p:txBody>
      </p:sp>
    </p:spTree>
    <p:extLst>
      <p:ext uri="{BB962C8B-B14F-4D97-AF65-F5344CB8AC3E}">
        <p14:creationId xmlns:p14="http://schemas.microsoft.com/office/powerpoint/2010/main" val="3194639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A7B7-78F2-4EBA-BE11-6458260EE297}"/>
              </a:ext>
            </a:extLst>
          </p:cNvPr>
          <p:cNvSpPr>
            <a:spLocks noGrp="1"/>
          </p:cNvSpPr>
          <p:nvPr>
            <p:ph type="title"/>
          </p:nvPr>
        </p:nvSpPr>
        <p:spPr>
          <a:xfrm>
            <a:off x="1747520" y="1229360"/>
            <a:ext cx="8757920" cy="3891280"/>
          </a:xfrm>
          <a:solidFill>
            <a:schemeClr val="bg1"/>
          </a:solidFill>
        </p:spPr>
        <p:txBody>
          <a:bodyPr>
            <a:normAutofit/>
          </a:bodyPr>
          <a:lstStyle/>
          <a:p>
            <a:r>
              <a:rPr lang="en-US" sz="7000" dirty="0">
                <a:solidFill>
                  <a:schemeClr val="accent1"/>
                </a:solidFill>
              </a:rPr>
              <a:t>Goals</a:t>
            </a:r>
            <a:br>
              <a:rPr lang="en-US" sz="7000" dirty="0"/>
            </a:br>
            <a:r>
              <a:rPr lang="en-US" sz="3200" dirty="0">
                <a:latin typeface="Abadi" panose="020B0604020104020204" pitchFamily="34" charset="0"/>
              </a:rPr>
              <a:t>Short Term Goals.</a:t>
            </a:r>
            <a:br>
              <a:rPr lang="en-US" sz="3200" dirty="0">
                <a:latin typeface="Abadi" panose="020B0604020104020204" pitchFamily="34" charset="0"/>
              </a:rPr>
            </a:br>
            <a:r>
              <a:rPr lang="en-US" sz="3200" dirty="0">
                <a:latin typeface="Abadi" panose="020B0604020104020204" pitchFamily="34" charset="0"/>
              </a:rPr>
              <a:t>Long Term Goals.</a:t>
            </a:r>
            <a:br>
              <a:rPr lang="en-US" sz="3200" dirty="0">
                <a:latin typeface="Abadi" panose="020B0604020104020204" pitchFamily="34" charset="0"/>
              </a:rPr>
            </a:br>
            <a:r>
              <a:rPr lang="en-US" sz="3200" dirty="0">
                <a:latin typeface="Abadi" panose="020B0604020104020204" pitchFamily="34" charset="0"/>
              </a:rPr>
              <a:t>BIG FAT DREAMS!</a:t>
            </a:r>
          </a:p>
        </p:txBody>
      </p:sp>
    </p:spTree>
    <p:extLst>
      <p:ext uri="{BB962C8B-B14F-4D97-AF65-F5344CB8AC3E}">
        <p14:creationId xmlns:p14="http://schemas.microsoft.com/office/powerpoint/2010/main" val="159720098"/>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1A212F"/>
      </a:dk2>
      <a:lt2>
        <a:srgbClr val="F0F3F1"/>
      </a:lt2>
      <a:accent1>
        <a:srgbClr val="E729A0"/>
      </a:accent1>
      <a:accent2>
        <a:srgbClr val="CC17D5"/>
      </a:accent2>
      <a:accent3>
        <a:srgbClr val="8F29E7"/>
      </a:accent3>
      <a:accent4>
        <a:srgbClr val="432FD9"/>
      </a:accent4>
      <a:accent5>
        <a:srgbClr val="2961E7"/>
      </a:accent5>
      <a:accent6>
        <a:srgbClr val="179ED5"/>
      </a:accent6>
      <a:hlink>
        <a:srgbClr val="3F50BF"/>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80</TotalTime>
  <Words>475</Words>
  <Application>Microsoft Office PowerPoint</Application>
  <PresentationFormat>Widescreen</PresentationFormat>
  <Paragraphs>38</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Abadi</vt:lpstr>
      <vt:lpstr>Arial</vt:lpstr>
      <vt:lpstr>Merriweather</vt:lpstr>
      <vt:lpstr>Modern Love</vt:lpstr>
      <vt:lpstr>Roboto</vt:lpstr>
      <vt:lpstr>The Hand</vt:lpstr>
      <vt:lpstr>SketchyVTI</vt:lpstr>
      <vt:lpstr>Create EVERY day.</vt:lpstr>
      <vt:lpstr>Hi, I’m Jenny! </vt:lpstr>
      <vt:lpstr>In 2012 I decided  to make art.   EVERY day.</vt:lpstr>
      <vt:lpstr>…and I did. December 31st, 2021 was my 3,653rd consecutive day of creating art every single day.</vt:lpstr>
      <vt:lpstr>PowerPoint Presentation</vt:lpstr>
      <vt:lpstr>PowerPoint Presentation</vt:lpstr>
      <vt:lpstr>“Don't think about making art, just get it done. Let everyone else decide if it's good or bad, whether they love it or hate it. While they are deciding, make even more art.” -Andy Warhol</vt:lpstr>
      <vt:lpstr>Why? Because YOU are an artist. It is good for your mental health. It will make you a better teacher.</vt:lpstr>
      <vt:lpstr>Goals Short Term Goals. Long Term Goals. BIG FAT DREAMS!</vt:lpstr>
      <vt:lpstr>Inspiration Themes/Subjects/Materials Inspiration Board/Sketchbooks</vt:lpstr>
      <vt:lpstr>“You can't use up creativity.  The more you use, the more you have.”  -Maya Angelou</vt:lpstr>
      <vt:lpstr>Space Size doesn’t matter. ‘Studio on the Go’ The importance of Planning</vt:lpstr>
      <vt:lpstr>Organize Planning (yes, again.) Documentation. Inventory and Storage.</vt:lpstr>
      <vt:lpstr>Resources On-line Challenges. Local Groups.</vt:lpstr>
      <vt:lpstr>Obstacles Time. Space/Resources/Materials. Size. Haters.  …and YOU.  Yup, you.</vt:lpstr>
      <vt:lpstr>How will you maintain your artistic  practice once you start teaching?</vt:lpstr>
      <vt:lpstr>PowerPoint Presentation</vt:lpstr>
      <vt:lpstr>…now make it fashion.</vt:lpstr>
      <vt:lpstr>‘My ‘Ah-ha Moment’ </vt:lpstr>
      <vt:lpstr>PowerPoint Presentation</vt:lpstr>
      <vt:lpstr>‘Werrrkkshop’ </vt:lpstr>
      <vt:lpstr>Fashion in the Classroom. </vt:lpstr>
      <vt:lpstr>PowerPoint Presentation</vt:lpstr>
      <vt:lpstr>PowerPoint Presentation</vt:lpstr>
      <vt:lpstr>PowerPoint Presentation</vt:lpstr>
      <vt:lpstr>PowerPoint Presentation</vt:lpstr>
      <vt:lpstr>PowerPoint Presentation</vt:lpstr>
      <vt:lpstr>PowerPoint Presentation</vt:lpstr>
      <vt:lpstr>Thank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EVERY day.</dc:title>
  <dc:creator>John T.</dc:creator>
  <cp:lastModifiedBy>John T.</cp:lastModifiedBy>
  <cp:revision>11</cp:revision>
  <dcterms:created xsi:type="dcterms:W3CDTF">2022-03-31T13:20:09Z</dcterms:created>
  <dcterms:modified xsi:type="dcterms:W3CDTF">2022-03-31T14:42:32Z</dcterms:modified>
</cp:coreProperties>
</file>